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3"/>
  </p:notesMasterIdLst>
  <p:handoutMasterIdLst>
    <p:handoutMasterId r:id="rId24"/>
  </p:handoutMasterIdLst>
  <p:sldIdLst>
    <p:sldId id="303" r:id="rId2"/>
    <p:sldId id="814" r:id="rId3"/>
    <p:sldId id="670" r:id="rId4"/>
    <p:sldId id="636" r:id="rId5"/>
    <p:sldId id="726" r:id="rId6"/>
    <p:sldId id="858" r:id="rId7"/>
    <p:sldId id="857" r:id="rId8"/>
    <p:sldId id="845" r:id="rId9"/>
    <p:sldId id="846" r:id="rId10"/>
    <p:sldId id="848" r:id="rId11"/>
    <p:sldId id="849" r:id="rId12"/>
    <p:sldId id="850" r:id="rId13"/>
    <p:sldId id="851" r:id="rId14"/>
    <p:sldId id="853" r:id="rId15"/>
    <p:sldId id="854" r:id="rId16"/>
    <p:sldId id="737" r:id="rId17"/>
    <p:sldId id="859" r:id="rId18"/>
    <p:sldId id="793" r:id="rId19"/>
    <p:sldId id="860" r:id="rId20"/>
    <p:sldId id="704" r:id="rId21"/>
    <p:sldId id="815" r:id="rId22"/>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1E442"/>
    <a:srgbClr val="FFFFCC"/>
    <a:srgbClr val="FF3300"/>
    <a:srgbClr val="72AF2F"/>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6" autoAdjust="0"/>
    <p:restoredTop sz="97931" autoAdjust="0"/>
  </p:normalViewPr>
  <p:slideViewPr>
    <p:cSldViewPr snapToGrid="0">
      <p:cViewPr varScale="1">
        <p:scale>
          <a:sx n="91" d="100"/>
          <a:sy n="91" d="100"/>
        </p:scale>
        <p:origin x="72" y="30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68" y="-39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3/19/2020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3/19/2020</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a:solidFill>
                  <a:schemeClr val="bg1"/>
                </a:solidFill>
              </a:rPr>
              <a:t> </a:t>
            </a:r>
            <a:r>
              <a:rPr lang="en-GB" sz="1100" b="1" spc="300" smtClean="0">
                <a:ea typeface="+mn-ea"/>
                <a:cs typeface="Arial" panose="020B0604020202020204" pitchFamily="34" charset="0"/>
              </a:rPr>
              <a:t>S5-201511, </a:t>
            </a:r>
            <a:r>
              <a:rPr lang="en-GB" sz="1100" b="1" spc="300" dirty="0" smtClean="0">
                <a:ea typeface="+mn-ea"/>
                <a:cs typeface="Arial" panose="020B0604020202020204" pitchFamily="34" charset="0"/>
              </a:rPr>
              <a:t>SA5#129e, </a:t>
            </a:r>
            <a:r>
              <a:rPr lang="en-US" sz="1100" b="1" spc="300" dirty="0" smtClean="0">
                <a:ea typeface="+mn-ea"/>
                <a:cs typeface="Arial" panose="020B0604020202020204" pitchFamily="34" charset="0"/>
              </a:rPr>
              <a:t>e-meeting</a:t>
            </a:r>
            <a:r>
              <a:rPr lang="en-GB" sz="1100" b="1" spc="300" dirty="0" smtClean="0">
                <a:ea typeface="+mn-ea"/>
                <a:cs typeface="Arial" panose="020B0604020202020204" pitchFamily="34" charset="0"/>
              </a:rPr>
              <a:t>, </a:t>
            </a:r>
            <a:r>
              <a:rPr lang="en-US" sz="1100" b="1" spc="300" dirty="0" smtClean="0">
                <a:ea typeface="+mn-ea"/>
                <a:cs typeface="Arial" panose="020B0604020202020204" pitchFamily="34" charset="0"/>
              </a:rPr>
              <a:t>24 February – 4 March 2020</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2019</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TSG_SA/TSGS_85/Docs/SP-190930.zip"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hyperlink" Target="https://www.3gpp.org/ftp/TSG_SA/TSG_SA/TSGS_85/Docs/SP-190881.zip" TargetMode="External"/><Relationship Id="rId3" Type="http://schemas.openxmlformats.org/officeDocument/2006/relationships/hyperlink" Target="https://www.3gpp.org/ftp/TSG_SA/TSG_SA/TSGS_83/Docs/SP-190247.zip" TargetMode="External"/><Relationship Id="rId7" Type="http://schemas.openxmlformats.org/officeDocument/2006/relationships/hyperlink" Target="https://www.3gpp.org/ftp/TSG_SA/TSG_SA/TSGS_82/Docs/SP-181072.zip" TargetMode="External"/><Relationship Id="rId2" Type="http://schemas.openxmlformats.org/officeDocument/2006/relationships/hyperlink" Target="https://www.3gpp.org/ftp/TSG_SA/TSG_SA/TSGS_83/Docs/SP-190140.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82/Docs/SP-181069.zip" TargetMode="External"/><Relationship Id="rId11" Type="http://schemas.openxmlformats.org/officeDocument/2006/relationships/hyperlink" Target="https://www.3gpp.org/ftp/TSG_SA/TSG_SA/TSGS_80/Docs/SP-180597.zip" TargetMode="External"/><Relationship Id="rId5" Type="http://schemas.openxmlformats.org/officeDocument/2006/relationships/hyperlink" Target="https://www.3gpp.org/ftp/TSG_SA/TSG_SA/TSGS_85/Docs/SP-190782.zip" TargetMode="External"/><Relationship Id="rId10" Type="http://schemas.openxmlformats.org/officeDocument/2006/relationships/hyperlink" Target="https://www.3gpp.org/ftp/TSG_SA/TSG_SA/TSGS_83/Docs/SP-190138.zip" TargetMode="External"/><Relationship Id="rId4" Type="http://schemas.openxmlformats.org/officeDocument/2006/relationships/hyperlink" Target="https://www.3gpp.org/ftp/TSG_SA/TSG_SA/TSGS_82/Docs/SP-181073.zip" TargetMode="External"/><Relationship Id="rId9" Type="http://schemas.openxmlformats.org/officeDocument/2006/relationships/hyperlink" Target="https://www.3gpp.org/ftp/tsg_sa/TSG_SA/TSGS_86/Docs/SP-191190.zip"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TSG_SA/TSGS_81/Docs/SP-180819.zip"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83/Docs/SP-190139.zip"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TSG_SA/TSGS_85/Docs/SP-190781.zip" TargetMode="External"/><Relationship Id="rId2" Type="http://schemas.openxmlformats.org/officeDocument/2006/relationships/hyperlink" Target="https://www.3gpp.org/ftp/TSG_SA/TSG_SA/TSGS_85/Docs/SP-190789.zip" TargetMode="External"/><Relationship Id="rId1" Type="http://schemas.openxmlformats.org/officeDocument/2006/relationships/slideLayout" Target="../slideLayouts/slideLayout3.xml"/><Relationship Id="rId5" Type="http://schemas.openxmlformats.org/officeDocument/2006/relationships/hyperlink" Target="https://www.3gpp.org/ftp/TSG_SA/TSG_SA/TSGS_83/Docs/SP-190137.zip" TargetMode="External"/><Relationship Id="rId4" Type="http://schemas.openxmlformats.org/officeDocument/2006/relationships/hyperlink" Target="https://www.3gpp.org/ftp/TSG_SA/TSG_SA/TSGS_85/Docs/SP-190786.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TSG_SA/TSGS_85/Docs/SP-190928.zip" TargetMode="External"/><Relationship Id="rId2" Type="http://schemas.openxmlformats.org/officeDocument/2006/relationships/hyperlink" Target="https://www.3gpp.org/ftp/TSG_SA/TSG_SA/TSGS_81/Docs/SP-180899.zip"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SA/TSG_SA/TSGS_85/Docs/SP-190785.zip"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SA5#129e, 24 Febuary </a:t>
            </a:r>
            <a:r>
              <a:rPr lang="fr-FR" sz="2400" dirty="0">
                <a:latin typeface="Arial" pitchFamily="34" charset="0"/>
              </a:rPr>
              <a:t>– </a:t>
            </a:r>
            <a:r>
              <a:rPr lang="fr-FR" sz="2400" dirty="0" smtClean="0">
                <a:latin typeface="Arial" pitchFamily="34" charset="0"/>
              </a:rPr>
              <a:t>4 </a:t>
            </a:r>
            <a:r>
              <a:rPr lang="en-US" sz="2400" dirty="0" smtClean="0">
                <a:latin typeface="Arial" pitchFamily="34" charset="0"/>
              </a:rPr>
              <a:t>March,2020</a:t>
            </a:r>
            <a:r>
              <a:rPr lang="fr-FR" sz="2400" dirty="0" smtClean="0">
                <a:latin typeface="Arial" pitchFamily="34" charset="0"/>
              </a:rPr>
              <a:t/>
            </a:r>
            <a:br>
              <a:rPr lang="fr-FR" sz="2400" dirty="0" smtClean="0">
                <a:latin typeface="Arial" pitchFamily="34" charset="0"/>
              </a:rPr>
            </a:br>
            <a:r>
              <a:rPr lang="en-US" sz="2400" dirty="0" smtClean="0">
                <a:latin typeface="Arial" pitchFamily="34" charset="0"/>
              </a:rPr>
              <a:t>e-meeting</a:t>
            </a:r>
            <a:r>
              <a:rPr lang="fr-FR" sz="2400" dirty="0" smtClean="0">
                <a:latin typeface="Arial" pitchFamily="34" charset="0"/>
              </a:rPr>
              <a:t> </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US" altLang="en-US" sz="2400" dirty="0">
                <a:latin typeface="Arial" charset="0"/>
              </a:rPr>
              <a:t>Zou Lan, </a:t>
            </a:r>
            <a:r>
              <a:rPr lang="en-GB" altLang="zh-CN" sz="2400" dirty="0">
                <a:latin typeface="Arial" charset="0"/>
              </a:rPr>
              <a:t>SA5 </a:t>
            </a:r>
            <a:r>
              <a:rPr lang="en-GB" altLang="zh-CN" sz="2400" dirty="0" smtClean="0">
                <a:latin typeface="Arial" charset="0"/>
              </a:rPr>
              <a:t>Vice-Chair, </a:t>
            </a:r>
            <a:r>
              <a:rPr lang="en-US" altLang="zh-CN" sz="2400" dirty="0">
                <a:latin typeface="Arial" charset="0"/>
              </a:rPr>
              <a:t>HUAWEI</a:t>
            </a:r>
            <a:endParaRPr lang="en-US" altLang="en-US" sz="2400" dirty="0">
              <a:latin typeface="Arial" charset="0"/>
            </a:endParaRPr>
          </a:p>
          <a:p>
            <a:pPr>
              <a:lnSpc>
                <a:spcPct val="80000"/>
              </a:lnSpc>
            </a:pPr>
            <a:r>
              <a:rPr lang="en-US" altLang="en-US" sz="2400" dirty="0">
                <a:latin typeface="Arial" charset="0"/>
              </a:rPr>
              <a:t>Thomas </a:t>
            </a:r>
            <a:r>
              <a:rPr lang="en-US" altLang="en-US" sz="2400" dirty="0" smtClean="0">
                <a:latin typeface="Arial" charset="0"/>
              </a:rPr>
              <a:t>Tovinger, </a:t>
            </a:r>
            <a:r>
              <a:rPr lang="en-US" altLang="en-US" sz="2400" dirty="0">
                <a:latin typeface="Arial" charset="0"/>
              </a:rPr>
              <a:t>SA5 Chair, </a:t>
            </a:r>
            <a:r>
              <a:rPr lang="en-US" altLang="zh-CN" sz="2400" dirty="0" smtClean="0">
                <a:latin typeface="Arial" charset="0"/>
              </a:rPr>
              <a:t>ERICSSON</a:t>
            </a:r>
          </a:p>
          <a:p>
            <a:pPr>
              <a:lnSpc>
                <a:spcPct val="80000"/>
              </a:lnSpc>
            </a:pPr>
            <a:r>
              <a:rPr lang="en-US" altLang="zh-CN" sz="2400" dirty="0">
                <a:latin typeface="Arial" charset="0"/>
              </a:rPr>
              <a:t>Mirko Cano </a:t>
            </a:r>
            <a:r>
              <a:rPr lang="en-US" altLang="zh-CN" sz="2400" dirty="0" smtClean="0">
                <a:latin typeface="Arial" charset="0"/>
              </a:rPr>
              <a:t>Soveri, MCC</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1157108784"/>
              </p:ext>
            </p:extLst>
          </p:nvPr>
        </p:nvGraphicFramePr>
        <p:xfrm>
          <a:off x="380975" y="1202678"/>
          <a:ext cx="11295212" cy="803311"/>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xmlns="" val="23408469"/>
                    </a:ext>
                  </a:extLst>
                </a:gridCol>
                <a:gridCol w="2263294">
                  <a:extLst>
                    <a:ext uri="{9D8B030D-6E8A-4147-A177-3AD203B41FA5}">
                      <a16:colId xmlns:a16="http://schemas.microsoft.com/office/drawing/2014/main" xmlns="" val="1386727148"/>
                    </a:ext>
                  </a:extLst>
                </a:gridCol>
                <a:gridCol w="1122259">
                  <a:extLst>
                    <a:ext uri="{9D8B030D-6E8A-4147-A177-3AD203B41FA5}">
                      <a16:colId xmlns:a16="http://schemas.microsoft.com/office/drawing/2014/main" xmlns="" val="4240727412"/>
                    </a:ext>
                  </a:extLst>
                </a:gridCol>
                <a:gridCol w="960023"/>
                <a:gridCol w="960023"/>
                <a:gridCol w="1053949">
                  <a:extLst>
                    <a:ext uri="{9D8B030D-6E8A-4147-A177-3AD203B41FA5}">
                      <a16:colId xmlns:a16="http://schemas.microsoft.com/office/drawing/2014/main" xmlns="" val="1675550634"/>
                    </a:ext>
                  </a:extLst>
                </a:gridCol>
                <a:gridCol w="1053949"/>
                <a:gridCol w="1022753">
                  <a:extLst>
                    <a:ext uri="{9D8B030D-6E8A-4147-A177-3AD203B41FA5}">
                      <a16:colId xmlns:a16="http://schemas.microsoft.com/office/drawing/2014/main" xmlns="" val="20004"/>
                    </a:ext>
                  </a:extLst>
                </a:gridCol>
                <a:gridCol w="1846333">
                  <a:extLst>
                    <a:ext uri="{9D8B030D-6E8A-4147-A177-3AD203B41FA5}">
                      <a16:colId xmlns:a16="http://schemas.microsoft.com/office/drawing/2014/main" xmlns="" val="20005"/>
                    </a:ext>
                  </a:extLst>
                </a:gridCol>
              </a:tblGrid>
              <a:tr h="304576">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smtClean="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smtClean="0"/>
                        <a:t>Tdoc</a:t>
                      </a:r>
                      <a:r>
                        <a:rPr lang="en-US" altLang="zh-CN" sz="1200" dirty="0" smtClean="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smtClean="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xmlns="" val="2515750895"/>
                  </a:ext>
                </a:extLst>
              </a:tr>
              <a:tr h="346111">
                <a:tc>
                  <a:txBody>
                    <a:bodyPr/>
                    <a:lstStyle/>
                    <a:p>
                      <a:pPr algn="ctr">
                        <a:spcAft>
                          <a:spcPts val="900"/>
                        </a:spcAft>
                      </a:pPr>
                      <a:r>
                        <a:rPr lang="sv-SE" sz="1100" kern="1200" dirty="0" smtClean="0">
                          <a:solidFill>
                            <a:schemeClr val="dk1"/>
                          </a:solidFill>
                          <a:effectLst/>
                          <a:latin typeface="Arial" panose="020B0604020202020204" pitchFamily="34" charset="0"/>
                          <a:ea typeface="+mn-ea"/>
                          <a:cs typeface="+mn-cs"/>
                        </a:rPr>
                        <a:t>FS_eMDAS</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smtClean="0">
                          <a:solidFill>
                            <a:schemeClr val="dk1"/>
                          </a:solidFill>
                          <a:effectLst/>
                          <a:latin typeface="Arial" panose="020B0604020202020204" pitchFamily="34" charset="0"/>
                          <a:ea typeface="+mn-ea"/>
                          <a:cs typeface="+mn-cs"/>
                        </a:rPr>
                        <a:t>Study </a:t>
                      </a:r>
                      <a:r>
                        <a:rPr lang="en-US" sz="1100" kern="1200" dirty="0">
                          <a:solidFill>
                            <a:schemeClr val="dk1"/>
                          </a:solidFill>
                          <a:effectLst/>
                          <a:latin typeface="Arial" panose="020B0604020202020204" pitchFamily="34" charset="0"/>
                          <a:ea typeface="+mn-ea"/>
                          <a:cs typeface="+mn-cs"/>
                        </a:rPr>
                        <a:t>on Management Data Analytics Service</a:t>
                      </a:r>
                    </a:p>
                  </a:txBody>
                  <a:tcPr marL="68580" marR="68580" marT="0" marB="0" anchor="ctr">
                    <a:solidFill>
                      <a:srgbClr val="FFFFCC"/>
                    </a:solidFill>
                  </a:tcPr>
                </a:tc>
                <a:tc>
                  <a:txBody>
                    <a:bodyPr/>
                    <a:lstStyle/>
                    <a:p>
                      <a:pPr algn="ctr">
                        <a:spcAft>
                          <a:spcPts val="0"/>
                        </a:spcAft>
                      </a:pPr>
                      <a:r>
                        <a:rPr lang="en-US" altLang="zh-CN" sz="1100" kern="1200" dirty="0" smtClean="0">
                          <a:solidFill>
                            <a:schemeClr val="dk1"/>
                          </a:solidFill>
                          <a:effectLst/>
                          <a:latin typeface="Arial" panose="020B0604020202020204" pitchFamily="34" charset="0"/>
                          <a:ea typeface="+mn-ea"/>
                          <a:cs typeface="+mn-cs"/>
                        </a:rPr>
                        <a:t>5%-&gt;20% </a:t>
                      </a:r>
                    </a:p>
                    <a:p>
                      <a:pPr algn="ctr">
                        <a:spcAft>
                          <a:spcPts val="0"/>
                        </a:spcAft>
                      </a:pPr>
                      <a:r>
                        <a:rPr lang="en-US" altLang="zh-CN" sz="1100" kern="1200" dirty="0" smtClean="0">
                          <a:solidFill>
                            <a:schemeClr val="dk1"/>
                          </a:solidFill>
                          <a:effectLst/>
                          <a:latin typeface="Arial" panose="020B0604020202020204" pitchFamily="34" charset="0"/>
                          <a:ea typeface="+mn-ea"/>
                          <a:cs typeface="+mn-cs"/>
                        </a:rPr>
                        <a:t>-&gt;30%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mn-cs"/>
                        </a:rPr>
                        <a:t>TR 28.809</a:t>
                      </a:r>
                      <a:endParaRPr lang="sv-SE" altLang="zh-CN" sz="1100" kern="1200" dirty="0" smtClean="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smtClean="0">
                          <a:solidFill>
                            <a:schemeClr val="dk1"/>
                          </a:solidFill>
                          <a:effectLst/>
                          <a:latin typeface="Arial" panose="020B0604020202020204" pitchFamily="34" charset="0"/>
                          <a:ea typeface="+mn-ea"/>
                          <a:cs typeface="+mn-cs"/>
                          <a:hlinkClick r:id="rId2"/>
                        </a:rPr>
                        <a:t>SP-190930</a:t>
                      </a:r>
                      <a:endParaRPr lang="sv-SE" altLang="zh-CN" sz="1100" kern="1200" dirty="0" smtClean="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SA#89 (9/2020)</a:t>
                      </a:r>
                      <a:r>
                        <a:rPr lang="en-GB" altLang="zh-CN" sz="1100" kern="1200" dirty="0" smtClean="0">
                          <a:solidFill>
                            <a:schemeClr val="dk1"/>
                          </a:solidFill>
                          <a:effectLst/>
                          <a:latin typeface="Arial" panose="020B0604020202020204" pitchFamily="34" charset="0"/>
                          <a:ea typeface="+mn-ea"/>
                          <a:cs typeface="+mn-cs"/>
                        </a:rPr>
                        <a:t> </a:t>
                      </a:r>
                      <a:endParaRPr lang="sv-SE" altLang="zh-CN" sz="1100" kern="1200" dirty="0" smtClean="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smtClean="0">
                          <a:solidFill>
                            <a:schemeClr val="dk1"/>
                          </a:solidFill>
                          <a:effectLst/>
                          <a:latin typeface="Arial" panose="020B0604020202020204" pitchFamily="34" charset="0"/>
                          <a:ea typeface="+mn-ea"/>
                          <a:cs typeface="+mn-cs"/>
                        </a:rPr>
                        <a:t>Intel,NEC</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SA2, </a:t>
                      </a:r>
                      <a:r>
                        <a:rPr lang="sv-SE" sz="1100" kern="1200" dirty="0">
                          <a:solidFill>
                            <a:schemeClr val="dk1"/>
                          </a:solidFill>
                          <a:effectLst/>
                          <a:latin typeface="Arial" panose="020B0604020202020204" pitchFamily="34" charset="0"/>
                          <a:ea typeface="SimSun" panose="02010600030101010101" pitchFamily="2" charset="-122"/>
                          <a:cs typeface="+mn-cs"/>
                        </a:rPr>
                        <a:t>RAN3</a:t>
                      </a:r>
                    </a:p>
                  </a:txBody>
                  <a:tcPr marL="68580" marR="68580" marT="0" marB="0" anchor="ctr">
                    <a:solidFill>
                      <a:srgbClr val="FFFFCC"/>
                    </a:solidFill>
                  </a:tcPr>
                </a:tc>
                <a:tc>
                  <a:txBody>
                    <a:bodyPr/>
                    <a:lstStyle/>
                    <a:p>
                      <a:pPr algn="ctr">
                        <a:spcAft>
                          <a:spcPts val="0"/>
                        </a:spcAft>
                      </a:pPr>
                      <a:r>
                        <a:rPr lang="sv-SE" altLang="zh-CN" sz="1100" kern="1200" dirty="0" smtClean="0">
                          <a:solidFill>
                            <a:schemeClr val="dk1"/>
                          </a:solidFill>
                          <a:effectLst/>
                          <a:latin typeface="Arial" panose="020B0604020202020204" pitchFamily="34" charset="0"/>
                          <a:ea typeface="+mn-ea"/>
                          <a:cs typeface="+mn-cs"/>
                        </a:rPr>
                        <a:t>NWDAF, RAN intelligence, automation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xmlns="" val="2792894448"/>
                  </a:ext>
                </a:extLst>
              </a:tr>
            </a:tbl>
          </a:graphicData>
        </a:graphic>
      </p:graphicFrame>
      <p:sp>
        <p:nvSpPr>
          <p:cNvPr id="8"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smtClean="0"/>
              <a:t>FS_eMDAS</a:t>
            </a:r>
            <a:endParaRPr lang="sv-SE" sz="3200" kern="0" dirty="0"/>
          </a:p>
        </p:txBody>
      </p:sp>
      <p:sp>
        <p:nvSpPr>
          <p:cNvPr id="9" name="矩形 8"/>
          <p:cNvSpPr/>
          <p:nvPr/>
        </p:nvSpPr>
        <p:spPr>
          <a:xfrm>
            <a:off x="380975" y="2519859"/>
            <a:ext cx="11269350" cy="1323439"/>
          </a:xfrm>
          <a:prstGeom prst="rect">
            <a:avLst/>
          </a:prstGeom>
          <a:noFill/>
          <a:ln>
            <a:noFill/>
          </a:ln>
        </p:spPr>
        <p:txBody>
          <a:bodyPr wrap="square">
            <a:spAutoFit/>
          </a:bodyPr>
          <a:lstStyle/>
          <a:p>
            <a:r>
              <a:rPr lang="en-US" altLang="zh-CN" sz="1600" b="1" dirty="0" err="1" smtClean="0">
                <a:latin typeface="+mn-lt"/>
                <a:cs typeface="Arial" charset="0"/>
              </a:rPr>
              <a:t>FS_eMDAS</a:t>
            </a:r>
            <a:r>
              <a:rPr lang="en-US" altLang="zh-CN" sz="1600" b="1" dirty="0" smtClean="0">
                <a:latin typeface="+mn-lt"/>
                <a:cs typeface="Arial" charset="0"/>
              </a:rPr>
              <a:t>: the following topics are agreed.</a:t>
            </a:r>
            <a:endParaRPr lang="en-US" altLang="zh-CN" sz="1600" b="1" dirty="0">
              <a:latin typeface="+mn-lt"/>
              <a:cs typeface="Arial" charset="0"/>
            </a:endParaRPr>
          </a:p>
          <a:p>
            <a:pPr marL="285750" lvl="0" indent="-285750">
              <a:buFont typeface="Wingdings" panose="05000000000000000000" pitchFamily="2" charset="2"/>
              <a:buChar char="Ø"/>
            </a:pPr>
            <a:r>
              <a:rPr lang="en-GB" altLang="zh-CN" sz="1600" dirty="0" smtClean="0">
                <a:latin typeface="+mn-lt"/>
              </a:rPr>
              <a:t>Modification </a:t>
            </a:r>
            <a:r>
              <a:rPr lang="en-GB" altLang="zh-CN" sz="1600" dirty="0">
                <a:latin typeface="+mn-lt"/>
              </a:rPr>
              <a:t>on Management Interaction with NWDAF</a:t>
            </a:r>
            <a:r>
              <a:rPr lang="en-GB" altLang="zh-CN" sz="1600" dirty="0" smtClean="0">
                <a:latin typeface="+mn-lt"/>
              </a:rPr>
              <a:t>.</a:t>
            </a:r>
          </a:p>
          <a:p>
            <a:pPr marL="285750" lvl="0" indent="-285750">
              <a:buFont typeface="Wingdings" panose="05000000000000000000" pitchFamily="2" charset="2"/>
              <a:buChar char="Ø"/>
            </a:pPr>
            <a:r>
              <a:rPr lang="en-US" altLang="zh-CN" sz="1600" dirty="0">
                <a:latin typeface="+mn-lt"/>
              </a:rPr>
              <a:t>Add the use cases related to SLA </a:t>
            </a:r>
            <a:r>
              <a:rPr lang="en-US" altLang="zh-CN" sz="1600" dirty="0" smtClean="0">
                <a:latin typeface="+mn-lt"/>
              </a:rPr>
              <a:t>assurance.</a:t>
            </a:r>
          </a:p>
          <a:p>
            <a:pPr marL="285750" lvl="0" indent="-285750">
              <a:buFont typeface="Wingdings" panose="05000000000000000000" pitchFamily="2" charset="2"/>
              <a:buChar char="Ø"/>
            </a:pPr>
            <a:r>
              <a:rPr lang="en-US" altLang="zh-CN" sz="1600" dirty="0">
                <a:latin typeface="+mn-lt"/>
              </a:rPr>
              <a:t>addition of resource utilization analysis </a:t>
            </a:r>
            <a:r>
              <a:rPr lang="en-US" altLang="zh-CN" sz="1600" dirty="0" smtClean="0">
                <a:latin typeface="+mn-lt"/>
              </a:rPr>
              <a:t>solution.</a:t>
            </a:r>
          </a:p>
          <a:p>
            <a:pPr marL="285750" lvl="0" indent="-285750">
              <a:buFont typeface="Wingdings" panose="05000000000000000000" pitchFamily="2" charset="2"/>
              <a:buChar char="Ø"/>
            </a:pPr>
            <a:r>
              <a:rPr lang="en-US" altLang="zh-CN" sz="1600" dirty="0">
                <a:latin typeface="+mn-lt"/>
              </a:rPr>
              <a:t>Use case and potential solutions of MDA assisted </a:t>
            </a:r>
            <a:r>
              <a:rPr lang="en-US" altLang="zh-CN" sz="1600" dirty="0" smtClean="0">
                <a:latin typeface="+mn-lt"/>
              </a:rPr>
              <a:t>EE</a:t>
            </a:r>
            <a:r>
              <a:rPr lang="en-GB" altLang="zh-CN" sz="1600" dirty="0">
                <a:latin typeface="+mn-lt"/>
              </a:rPr>
              <a:t>.</a:t>
            </a:r>
            <a:endParaRPr lang="zh-CN" altLang="zh-CN" sz="1600" dirty="0">
              <a:latin typeface="+mn-lt"/>
            </a:endParaRPr>
          </a:p>
        </p:txBody>
      </p:sp>
      <p:sp>
        <p:nvSpPr>
          <p:cNvPr id="10" name="文本框 9"/>
          <p:cNvSpPr txBox="1"/>
          <p:nvPr/>
        </p:nvSpPr>
        <p:spPr>
          <a:xfrm>
            <a:off x="380975" y="2168900"/>
            <a:ext cx="11269350" cy="292388"/>
          </a:xfrm>
          <a:prstGeom prst="rect">
            <a:avLst/>
          </a:prstGeom>
          <a:solidFill>
            <a:srgbClr val="C1E442"/>
          </a:solidFill>
        </p:spPr>
        <p:txBody>
          <a:bodyPr wrap="square" rtlCol="0">
            <a:spAutoFit/>
          </a:bodyPr>
          <a:lstStyle/>
          <a:p>
            <a:pPr algn="ctr"/>
            <a:r>
              <a:rPr lang="en-US" altLang="zh-CN" b="1" dirty="0" smtClean="0"/>
              <a:t>Working Progress</a:t>
            </a:r>
            <a:endParaRPr lang="zh-CN" altLang="en-US" b="1" dirty="0"/>
          </a:p>
        </p:txBody>
      </p:sp>
    </p:spTree>
    <p:extLst>
      <p:ext uri="{BB962C8B-B14F-4D97-AF65-F5344CB8AC3E}">
        <p14:creationId xmlns:p14="http://schemas.microsoft.com/office/powerpoint/2010/main" val="14427951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smtClean="0"/>
              <a:t>eNRM</a:t>
            </a:r>
            <a:r>
              <a:rPr lang="en-US" altLang="zh-CN" sz="3200" kern="0" dirty="0" smtClean="0"/>
              <a:t>/5G_SLICE_ePA/TM_SBMA/QOED/5GDMS/5G_SLICE_ePA_KPI/OAM_RTT/FS_5GSAT_MO/FS_PROTIMP (1/3)</a:t>
            </a:r>
            <a:endParaRPr lang="sv-SE" sz="3200" kern="0" dirty="0"/>
          </a:p>
        </p:txBody>
      </p:sp>
      <p:graphicFrame>
        <p:nvGraphicFramePr>
          <p:cNvPr id="4" name="表格 3"/>
          <p:cNvGraphicFramePr>
            <a:graphicFrameLocks noGrp="1"/>
          </p:cNvGraphicFramePr>
          <p:nvPr>
            <p:extLst>
              <p:ext uri="{D42A27DB-BD31-4B8C-83A1-F6EECF244321}">
                <p14:modId xmlns:p14="http://schemas.microsoft.com/office/powerpoint/2010/main" val="1994136394"/>
              </p:ext>
            </p:extLst>
          </p:nvPr>
        </p:nvGraphicFramePr>
        <p:xfrm>
          <a:off x="205572" y="1045359"/>
          <a:ext cx="11644808" cy="5197000"/>
        </p:xfrm>
        <a:graphic>
          <a:graphicData uri="http://schemas.openxmlformats.org/drawingml/2006/table">
            <a:tbl>
              <a:tblPr firstRow="1" bandRow="1">
                <a:tableStyleId>{5C22544A-7EE6-4342-B048-85BDC9FD1C3A}</a:tableStyleId>
              </a:tblPr>
              <a:tblGrid>
                <a:gridCol w="1004810">
                  <a:extLst>
                    <a:ext uri="{9D8B030D-6E8A-4147-A177-3AD203B41FA5}">
                      <a16:colId xmlns="" xmlns:a16="http://schemas.microsoft.com/office/drawing/2014/main" val="20000"/>
                    </a:ext>
                  </a:extLst>
                </a:gridCol>
                <a:gridCol w="2249792">
                  <a:extLst>
                    <a:ext uri="{9D8B030D-6E8A-4147-A177-3AD203B41FA5}">
                      <a16:colId xmlns="" xmlns:a16="http://schemas.microsoft.com/office/drawing/2014/main" val="20001"/>
                    </a:ext>
                  </a:extLst>
                </a:gridCol>
                <a:gridCol w="1040463">
                  <a:extLst>
                    <a:ext uri="{9D8B030D-6E8A-4147-A177-3AD203B41FA5}">
                      <a16:colId xmlns="" xmlns:a16="http://schemas.microsoft.com/office/drawing/2014/main" val="20002"/>
                    </a:ext>
                  </a:extLst>
                </a:gridCol>
                <a:gridCol w="1327610">
                  <a:extLst>
                    <a:ext uri="{9D8B030D-6E8A-4147-A177-3AD203B41FA5}">
                      <a16:colId xmlns="" xmlns:a16="http://schemas.microsoft.com/office/drawing/2014/main" val="20006"/>
                    </a:ext>
                  </a:extLst>
                </a:gridCol>
                <a:gridCol w="892593">
                  <a:extLst>
                    <a:ext uri="{9D8B030D-6E8A-4147-A177-3AD203B41FA5}">
                      <a16:colId xmlns="" xmlns:a16="http://schemas.microsoft.com/office/drawing/2014/main" val="20007"/>
                    </a:ext>
                  </a:extLst>
                </a:gridCol>
                <a:gridCol w="1426464">
                  <a:extLst>
                    <a:ext uri="{9D8B030D-6E8A-4147-A177-3AD203B41FA5}">
                      <a16:colId xmlns="" xmlns:a16="http://schemas.microsoft.com/office/drawing/2014/main" val="20003"/>
                    </a:ext>
                  </a:extLst>
                </a:gridCol>
                <a:gridCol w="934476">
                  <a:extLst>
                    <a:ext uri="{9D8B030D-6E8A-4147-A177-3AD203B41FA5}">
                      <a16:colId xmlns="" xmlns:a16="http://schemas.microsoft.com/office/drawing/2014/main" val="20008"/>
                    </a:ext>
                  </a:extLst>
                </a:gridCol>
                <a:gridCol w="1506744">
                  <a:extLst>
                    <a:ext uri="{9D8B030D-6E8A-4147-A177-3AD203B41FA5}">
                      <a16:colId xmlns="" xmlns:a16="http://schemas.microsoft.com/office/drawing/2014/main" val="20004"/>
                    </a:ext>
                  </a:extLst>
                </a:gridCol>
                <a:gridCol w="1261856">
                  <a:extLst>
                    <a:ext uri="{9D8B030D-6E8A-4147-A177-3AD203B41FA5}">
                      <a16:colId xmlns="" xmlns:a16="http://schemas.microsoft.com/office/drawing/2014/main" val="20005"/>
                    </a:ext>
                  </a:extLst>
                </a:gridCol>
              </a:tblGrid>
              <a:tr h="299524">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algn="ctr" defTabSz="1219170" rtl="0" eaLnBrk="1" latinLnBrk="0" hangingPunct="1">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err="1">
                          <a:solidFill>
                            <a:schemeClr val="lt1"/>
                          </a:solidFill>
                          <a:latin typeface="+mn-lt"/>
                          <a:ea typeface="+mn-ea"/>
                          <a:cs typeface="+mn-cs"/>
                        </a:rPr>
                        <a:t>Completion</a:t>
                      </a:r>
                      <a:r>
                        <a:rPr lang="sv-SE" sz="1200" b="1" kern="1200" dirty="0">
                          <a:solidFill>
                            <a:schemeClr val="lt1"/>
                          </a:solidFill>
                          <a:latin typeface="+mn-lt"/>
                          <a:ea typeface="+mn-ea"/>
                          <a:cs typeface="+mn-cs"/>
                        </a:rPr>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b="1" kern="1200" dirty="0">
                          <a:solidFill>
                            <a:schemeClr val="lt1"/>
                          </a:solidFill>
                          <a:latin typeface="+mn-lt"/>
                          <a:ea typeface="+mn-ea"/>
                          <a:cs typeface="+mn-cs"/>
                        </a:rPr>
                        <a:t>TS/TR</a:t>
                      </a: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reference</a:t>
                      </a: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marL="0" algn="ctr" defTabSz="1219170" rtl="0" eaLnBrk="1" latinLnBrk="0" hangingPunct="1"/>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a:t>
                      </a:r>
                      <a:r>
                        <a:rPr lang="sv-SE" sz="1200" b="1" kern="1200" baseline="0" dirty="0">
                          <a:solidFill>
                            <a:schemeClr val="lt1"/>
                          </a:solidFill>
                          <a:latin typeface="+mn-lt"/>
                          <a:ea typeface="+mn-ea"/>
                          <a:cs typeface="+mn-cs"/>
                        </a:rPr>
                        <a:t> groups</a:t>
                      </a:r>
                      <a:endParaRPr lang="sv-SE" sz="12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200" b="1" kern="1200" dirty="0">
                          <a:solidFill>
                            <a:schemeClr val="lt1"/>
                          </a:solidFill>
                          <a:latin typeface="+mn-lt"/>
                          <a:ea typeface="+mn-ea"/>
                          <a:cs typeface="+mn-cs"/>
                        </a:rPr>
                        <a:t>Related </a:t>
                      </a:r>
                      <a:r>
                        <a:rPr lang="en-US" altLang="zh-CN" sz="1200" dirty="0"/>
                        <a:t>topic</a:t>
                      </a:r>
                      <a:endParaRPr lang="sv-SE" sz="1200" b="1" kern="1200" dirty="0">
                        <a:solidFill>
                          <a:schemeClr val="lt1"/>
                        </a:solidFill>
                        <a:latin typeface="+mn-lt"/>
                        <a:ea typeface="+mn-ea"/>
                        <a:cs typeface="+mn-cs"/>
                      </a:endParaRPr>
                    </a:p>
                  </a:txBody>
                  <a:tcPr anchor="ctr">
                    <a:solidFill>
                      <a:srgbClr val="C1E442"/>
                    </a:solidFill>
                  </a:tcPr>
                </a:tc>
                <a:extLst>
                  <a:ext uri="{0D108BD9-81ED-4DB2-BD59-A6C34878D82A}">
                    <a16:rowId xmlns="" xmlns:a16="http://schemas.microsoft.com/office/drawing/2014/main" val="10000"/>
                  </a:ext>
                </a:extLst>
              </a:tr>
              <a:tr h="329477">
                <a:tc>
                  <a:txBody>
                    <a:bodyPr/>
                    <a:lstStyle/>
                    <a:p>
                      <a:pPr algn="ctr">
                        <a:spcAft>
                          <a:spcPts val="0"/>
                        </a:spcAft>
                      </a:pPr>
                      <a:r>
                        <a:rPr lang="en-GB" sz="1100" b="0" kern="1200" dirty="0" err="1">
                          <a:solidFill>
                            <a:schemeClr val="tx1"/>
                          </a:solidFill>
                          <a:effectLst/>
                          <a:latin typeface="Arial" panose="020B0604020202020204" pitchFamily="34" charset="0"/>
                          <a:ea typeface="+mn-ea"/>
                          <a:cs typeface="Arial" panose="020B0604020202020204" pitchFamily="34" charset="0"/>
                        </a:rPr>
                        <a:t>eNRM</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kern="1200" dirty="0">
                          <a:solidFill>
                            <a:schemeClr val="dk1"/>
                          </a:solidFill>
                          <a:effectLst/>
                          <a:latin typeface="Arial" panose="020B0604020202020204" pitchFamily="34" charset="0"/>
                          <a:ea typeface="SimSun" panose="02010600030101010101" pitchFamily="2" charset="-122"/>
                          <a:cs typeface="+mn-cs"/>
                        </a:rPr>
                        <a:t>NRM enhancements</a:t>
                      </a:r>
                      <a:endParaRPr lang="en-GB"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en-US" altLang="zh-CN" sz="1100" b="0" kern="1200" dirty="0">
                          <a:solidFill>
                            <a:schemeClr val="tx1"/>
                          </a:solidFill>
                          <a:effectLst/>
                          <a:latin typeface="Arial" panose="020B0604020202020204" pitchFamily="34" charset="0"/>
                          <a:ea typeface="+mn-ea"/>
                          <a:cs typeface="Arial" panose="020B0604020202020204" pitchFamily="34" charset="0"/>
                        </a:rPr>
                        <a:t>8</a:t>
                      </a:r>
                      <a:r>
                        <a:rPr lang="sv-SE" sz="1100" b="0" kern="1200" dirty="0">
                          <a:solidFill>
                            <a:schemeClr val="tx1"/>
                          </a:solidFill>
                          <a:effectLst/>
                          <a:latin typeface="Arial" panose="020B0604020202020204" pitchFamily="34" charset="0"/>
                          <a:ea typeface="+mn-ea"/>
                          <a:cs typeface="Arial" panose="020B0604020202020204" pitchFamily="34" charset="0"/>
                        </a:rPr>
                        <a:t>0%-&gt;</a:t>
                      </a:r>
                      <a:r>
                        <a:rPr lang="en-US" altLang="zh-CN" sz="1100" b="0" kern="1200" dirty="0">
                          <a:solidFill>
                            <a:schemeClr val="tx1"/>
                          </a:solidFill>
                          <a:effectLst/>
                          <a:latin typeface="Arial" panose="020B0604020202020204" pitchFamily="34" charset="0"/>
                          <a:ea typeface="+mn-ea"/>
                          <a:cs typeface="Arial" panose="020B0604020202020204" pitchFamily="34" charset="0"/>
                        </a:rPr>
                        <a:t>9</a:t>
                      </a:r>
                      <a:r>
                        <a:rPr lang="sv-SE" sz="1100" b="0" kern="1200" dirty="0">
                          <a:solidFill>
                            <a:schemeClr val="tx1"/>
                          </a:solidFill>
                          <a:effectLst/>
                          <a:latin typeface="Arial" panose="020B0604020202020204" pitchFamily="34" charset="0"/>
                          <a:ea typeface="+mn-ea"/>
                          <a:cs typeface="Arial" panose="020B0604020202020204" pitchFamily="34" charset="0"/>
                        </a:rPr>
                        <a:t>0%-&gt;92% </a:t>
                      </a:r>
                      <a:r>
                        <a:rPr lang="en-US" altLang="zh-CN" sz="1100" kern="1200" dirty="0">
                          <a:solidFill>
                            <a:schemeClr val="dk1"/>
                          </a:solidFill>
                          <a:effectLst/>
                          <a:highlight>
                            <a:srgbClr val="FFFF00"/>
                          </a:highlight>
                          <a:latin typeface="Arial" panose="020B0604020202020204" pitchFamily="34" charset="0"/>
                          <a:ea typeface="+mn-ea"/>
                          <a:cs typeface="+mn-cs"/>
                        </a:rPr>
                        <a:t>(E.R.)</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a:solidFill>
                            <a:schemeClr val="dk1"/>
                          </a:solidFill>
                          <a:effectLst/>
                          <a:latin typeface="Arial" panose="020B0604020202020204" pitchFamily="34" charset="0"/>
                          <a:ea typeface="SimSun" panose="02010600030101010101" pitchFamily="2" charset="-122"/>
                          <a:cs typeface="+mn-cs"/>
                        </a:rPr>
                        <a:t>TS 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hlinkClick r:id="rId2"/>
                        </a:rPr>
                        <a:t>SP-190140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SA2, RAN3, ORAN </a:t>
                      </a:r>
                      <a:r>
                        <a:rPr lang="sv-SE" altLang="zh-CN" sz="1100" kern="1200" dirty="0">
                          <a:solidFill>
                            <a:schemeClr val="dk1"/>
                          </a:solidFill>
                          <a:effectLst/>
                          <a:latin typeface="Arial" panose="020B0604020202020204" pitchFamily="34" charset="0"/>
                          <a:ea typeface="SimSun" panose="02010600030101010101" pitchFamily="2" charset="-122"/>
                          <a:cs typeface="+mn-cs"/>
                        </a:rPr>
                        <a:t>(potentially)</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NR, 5GC modelling</a:t>
                      </a:r>
                    </a:p>
                  </a:txBody>
                  <a:tcPr marL="68580" marR="68580" marT="0" marB="0" anchor="ctr">
                    <a:solidFill>
                      <a:schemeClr val="tx2">
                        <a:lumMod val="20000"/>
                        <a:lumOff val="80000"/>
                      </a:schemeClr>
                    </a:solidFill>
                  </a:tcPr>
                </a:tc>
                <a:extLst>
                  <a:ext uri="{0D108BD9-81ED-4DB2-BD59-A6C34878D82A}">
                    <a16:rowId xmlns="" xmlns:a16="http://schemas.microsoft.com/office/drawing/2014/main" val="10001"/>
                  </a:ext>
                </a:extLst>
              </a:tr>
              <a:tr h="329477">
                <a:tc>
                  <a:txBody>
                    <a:bodyPr/>
                    <a:lstStyle/>
                    <a:p>
                      <a:pPr algn="ctr">
                        <a:spcAft>
                          <a:spcPts val="0"/>
                        </a:spcAft>
                      </a:pPr>
                      <a:r>
                        <a:rPr lang="en-GB" sz="1100" kern="1200" dirty="0">
                          <a:solidFill>
                            <a:schemeClr val="dk1"/>
                          </a:solidFill>
                          <a:effectLst/>
                          <a:latin typeface="Arial" panose="020B0604020202020204" pitchFamily="34" charset="0"/>
                          <a:ea typeface="SimSun" panose="02010600030101010101" pitchFamily="2" charset="-122"/>
                          <a:cs typeface="+mn-cs"/>
                        </a:rPr>
                        <a:t>5G_SLICE_ePA</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kern="1200" dirty="0">
                          <a:solidFill>
                            <a:schemeClr val="dk1"/>
                          </a:solidFill>
                          <a:effectLst/>
                          <a:latin typeface="Arial" panose="020B0604020202020204" pitchFamily="34" charset="0"/>
                          <a:ea typeface="SimSun" panose="02010600030101010101" pitchFamily="2" charset="-122"/>
                          <a:cs typeface="+mn-cs"/>
                        </a:rPr>
                        <a:t>Enhancement of performance assurance for 5G networks including network slicing</a:t>
                      </a:r>
                      <a:endParaRPr lang="en-GB"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a:solidFill>
                            <a:schemeClr val="dk1"/>
                          </a:solidFill>
                          <a:effectLst/>
                          <a:latin typeface="Arial" panose="020B0604020202020204" pitchFamily="34" charset="0"/>
                          <a:ea typeface="SimSun" panose="02010600030101010101" pitchFamily="2" charset="-122"/>
                          <a:cs typeface="+mn-cs"/>
                        </a:rPr>
                        <a:t>90%-&gt;97% </a:t>
                      </a:r>
                      <a:r>
                        <a:rPr lang="en-US" altLang="zh-CN" sz="1100" kern="1200" dirty="0">
                          <a:solidFill>
                            <a:schemeClr val="dk1"/>
                          </a:solidFill>
                          <a:effectLst/>
                          <a:highlight>
                            <a:srgbClr val="FFFF00"/>
                          </a:highlight>
                          <a:latin typeface="Arial" panose="020B0604020202020204" pitchFamily="34" charset="0"/>
                          <a:ea typeface="+mn-ea"/>
                          <a:cs typeface="+mn-cs"/>
                        </a:rPr>
                        <a:t>(E.R.)</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a:solidFill>
                            <a:schemeClr val="dk1"/>
                          </a:solidFill>
                          <a:effectLst/>
                          <a:latin typeface="Arial" panose="020B0604020202020204" pitchFamily="34" charset="0"/>
                          <a:ea typeface="SimSun" panose="02010600030101010101" pitchFamily="2" charset="-122"/>
                          <a:cs typeface="+mn-cs"/>
                        </a:rPr>
                        <a:t>TS 28.552/28.554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hlinkClick r:id="rId3"/>
                        </a:rPr>
                        <a:t>SP-190247</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Arial" panose="020B0604020202020204" pitchFamily="34" charset="0"/>
                          <a:ea typeface="+mn-ea"/>
                          <a:cs typeface="Arial" panose="020B0604020202020204" pitchFamily="34" charset="0"/>
                        </a:rPr>
                        <a:t>SA#86 (12/2019)</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Intel</a:t>
                      </a:r>
                      <a:r>
                        <a:rPr lang="en-US" sz="1100" kern="1200" dirty="0">
                          <a:solidFill>
                            <a:schemeClr val="dk1"/>
                          </a:solidFill>
                          <a:effectLst/>
                          <a:latin typeface="Arial" panose="020B0604020202020204" pitchFamily="34" charset="0"/>
                          <a:ea typeface="SimSun" panose="02010600030101010101" pitchFamily="2" charset="-122"/>
                          <a:cs typeface="+mn-cs"/>
                        </a:rPr>
                        <a:t>,CMCC</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SA2, RAN2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PM</a:t>
                      </a:r>
                    </a:p>
                  </a:txBody>
                  <a:tcPr marL="68580" marR="68580" marT="0" marB="0" anchor="ctr">
                    <a:solidFill>
                      <a:schemeClr val="tx2">
                        <a:lumMod val="20000"/>
                        <a:lumOff val="80000"/>
                      </a:schemeClr>
                    </a:solidFill>
                  </a:tcPr>
                </a:tc>
                <a:extLst>
                  <a:ext uri="{0D108BD9-81ED-4DB2-BD59-A6C34878D82A}">
                    <a16:rowId xmlns="" xmlns:a16="http://schemas.microsoft.com/office/drawing/2014/main" val="10004"/>
                  </a:ext>
                </a:extLst>
              </a:tr>
              <a:tr h="329477">
                <a:tc>
                  <a:txBody>
                    <a:bodyPr/>
                    <a:lstStyle/>
                    <a:p>
                      <a:pPr algn="ctr">
                        <a:spcAft>
                          <a:spcPts val="0"/>
                        </a:spcAft>
                      </a:pPr>
                      <a:r>
                        <a:rPr lang="en-GB" sz="1100" kern="1200" dirty="0">
                          <a:solidFill>
                            <a:schemeClr val="dk1"/>
                          </a:solidFill>
                          <a:effectLst/>
                          <a:latin typeface="Arial" panose="020B0604020202020204" pitchFamily="34" charset="0"/>
                          <a:ea typeface="+mn-ea"/>
                          <a:cs typeface="+mn-cs"/>
                        </a:rPr>
                        <a:t>TM_SBMA</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l">
                        <a:spcAft>
                          <a:spcPts val="900"/>
                        </a:spcAft>
                      </a:pPr>
                      <a:r>
                        <a:rPr lang="en-US" sz="1100" kern="1200" dirty="0">
                          <a:solidFill>
                            <a:schemeClr val="dk1"/>
                          </a:solidFill>
                          <a:effectLst/>
                          <a:latin typeface="Arial" panose="020B0604020202020204" pitchFamily="34" charset="0"/>
                          <a:ea typeface="+mn-ea"/>
                          <a:cs typeface="+mn-cs"/>
                        </a:rPr>
                        <a:t>Trace Management in the context of Services Based Management Architecture</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kern="1200" dirty="0">
                          <a:solidFill>
                            <a:srgbClr val="000000"/>
                          </a:solidFill>
                          <a:effectLst/>
                          <a:latin typeface="Arial" panose="020B0604020202020204" pitchFamily="34" charset="0"/>
                          <a:ea typeface="+mn-ea"/>
                          <a:cs typeface="+mn-cs"/>
                        </a:rPr>
                        <a:t>10%-&gt;50%-&gt;50% </a:t>
                      </a:r>
                      <a:r>
                        <a:rPr lang="en-US" altLang="zh-CN" sz="1100" kern="1200" dirty="0">
                          <a:solidFill>
                            <a:schemeClr val="dk1"/>
                          </a:solidFill>
                          <a:effectLst/>
                          <a:highlight>
                            <a:srgbClr val="FFFF00"/>
                          </a:highlight>
                          <a:latin typeface="Arial" panose="020B0604020202020204" pitchFamily="34" charset="0"/>
                          <a:ea typeface="+mn-ea"/>
                          <a:cs typeface="+mn-cs"/>
                        </a:rPr>
                        <a:t>(E.R.)</a:t>
                      </a:r>
                      <a:endParaRPr lang="sv-SE"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en-US" sz="1100" kern="1200" dirty="0">
                          <a:solidFill>
                            <a:schemeClr val="dk1"/>
                          </a:solidFill>
                          <a:effectLst/>
                          <a:latin typeface="Arial" panose="020B0604020202020204" pitchFamily="34" charset="0"/>
                          <a:ea typeface="SimSun" panose="02010600030101010101" pitchFamily="2" charset="-122"/>
                          <a:cs typeface="+mn-cs"/>
                        </a:rPr>
                        <a:t>TS 32.421/ 32.422/ 28.530/ 28.532/28.533/ 28.540/28.541</a:t>
                      </a:r>
                      <a:endParaRPr lang="sv-SE"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hlinkClick r:id="rId4"/>
                        </a:rPr>
                        <a:t>SP-181073</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SimSun" panose="02010600030101010101" pitchFamily="2" charset="-122"/>
                          <a:cs typeface="+mn-cs"/>
                        </a:rPr>
                        <a:t>RAN3, RAN2, SA2</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Trace</a:t>
                      </a:r>
                    </a:p>
                  </a:txBody>
                  <a:tcPr marL="68580" marR="68580" marT="0" marB="0" anchor="ctr">
                    <a:solidFill>
                      <a:schemeClr val="tx2">
                        <a:lumMod val="20000"/>
                        <a:lumOff val="80000"/>
                      </a:schemeClr>
                    </a:solidFill>
                  </a:tcPr>
                </a:tc>
                <a:extLst>
                  <a:ext uri="{0D108BD9-81ED-4DB2-BD59-A6C34878D82A}">
                    <a16:rowId xmlns="" xmlns:a16="http://schemas.microsoft.com/office/drawing/2014/main" val="10002"/>
                  </a:ext>
                </a:extLst>
              </a:tr>
              <a:tr h="329477">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OAM_RTT</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Streaming trace reporting</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mn-cs"/>
                        </a:rPr>
                        <a:t>25%-&gt;25%</a:t>
                      </a:r>
                    </a:p>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mn-cs"/>
                        </a:rPr>
                        <a:t>-&gt;25% </a:t>
                      </a:r>
                      <a:r>
                        <a:rPr lang="en-US" altLang="zh-CN" sz="1100" kern="1200" dirty="0">
                          <a:solidFill>
                            <a:schemeClr val="dk1"/>
                          </a:solidFill>
                          <a:effectLst/>
                          <a:highlight>
                            <a:srgbClr val="FFFF00"/>
                          </a:highlight>
                          <a:latin typeface="Arial" panose="020B0604020202020204" pitchFamily="34" charset="0"/>
                          <a:ea typeface="+mn-ea"/>
                          <a:cs typeface="+mn-cs"/>
                        </a:rPr>
                        <a:t>(E.R.)</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mn-cs"/>
                        </a:rPr>
                        <a:t>32.421/32.422/32.423/28.532/28.533</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5"/>
                        </a:rPr>
                        <a:t>SP-190782</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SA#87 (3/2020)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Nokia</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RAN3, RAN2, SA2</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mn-ea"/>
                          <a:cs typeface="+mn-cs"/>
                        </a:rPr>
                        <a:t>Trace</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extLst>
                  <a:ext uri="{0D108BD9-81ED-4DB2-BD59-A6C34878D82A}">
                    <a16:rowId xmlns="" xmlns:a16="http://schemas.microsoft.com/office/drawing/2014/main" val="10007"/>
                  </a:ext>
                </a:extLst>
              </a:tr>
              <a:tr h="329477">
                <a:tc>
                  <a:txBody>
                    <a:bodyPr/>
                    <a:lstStyle/>
                    <a:p>
                      <a:pPr algn="ctr">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QOED</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l">
                        <a:spcAft>
                          <a:spcPts val="900"/>
                        </a:spcAft>
                      </a:pPr>
                      <a:r>
                        <a:rPr lang="en-US" sz="1100" b="0" kern="1200" dirty="0">
                          <a:solidFill>
                            <a:schemeClr val="tx1"/>
                          </a:solidFill>
                          <a:effectLst/>
                          <a:latin typeface="Arial" panose="020B0604020202020204" pitchFamily="34" charset="0"/>
                          <a:ea typeface="+mn-ea"/>
                          <a:cs typeface="Arial" panose="020B0604020202020204" pitchFamily="34" charset="0"/>
                        </a:rPr>
                        <a:t>Management of QoE measurement collection </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75%-&gt;75%-&gt;80% </a:t>
                      </a:r>
                      <a:r>
                        <a:rPr lang="en-US" altLang="zh-CN" sz="1100" kern="1200" dirty="0">
                          <a:solidFill>
                            <a:schemeClr val="dk1"/>
                          </a:solidFill>
                          <a:effectLst/>
                          <a:highlight>
                            <a:srgbClr val="FFFF00"/>
                          </a:highlight>
                          <a:latin typeface="Arial" panose="020B0604020202020204" pitchFamily="34" charset="0"/>
                          <a:ea typeface="+mn-ea"/>
                          <a:cs typeface="+mn-cs"/>
                        </a:rPr>
                        <a:t>(E.R.)</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TS 28.404/28.405/28.406/28.307/28.308/28.309</a:t>
                      </a: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hlinkClick r:id="rId6"/>
                        </a:rPr>
                        <a:t>SP-181069</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SA#87 (3/2020) </a:t>
                      </a:r>
                      <a:endParaRPr lang="sv-SE" sz="1100" kern="1200" dirty="0">
                        <a:solidFill>
                          <a:schemeClr val="dk1"/>
                        </a:solidFill>
                        <a:effectLst/>
                        <a:latin typeface="Arial" panose="020B0604020202020204" pitchFamily="34" charset="0"/>
                        <a:ea typeface="+mn-ea"/>
                        <a:cs typeface="+mn-cs"/>
                      </a:endParaRPr>
                    </a:p>
                    <a:p>
                      <a:pPr algn="ctr">
                        <a:spcAft>
                          <a:spcPts val="0"/>
                        </a:spcAft>
                      </a:pP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Ericsson</a:t>
                      </a:r>
                    </a:p>
                  </a:txBody>
                  <a:tcPr marL="68580" marR="68580" marT="0" marB="0" anchor="ctr">
                    <a:solidFill>
                      <a:schemeClr val="tx2">
                        <a:lumMod val="20000"/>
                        <a:lumOff val="80000"/>
                      </a:schemeClr>
                    </a:solidFill>
                  </a:tcPr>
                </a:tc>
                <a:tc>
                  <a:txBody>
                    <a:bodyPr/>
                    <a:lstStyle/>
                    <a:p>
                      <a:pPr algn="ctr">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SA4, CT1, RAN2, RAN3,CT4</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QoE</a:t>
                      </a:r>
                    </a:p>
                  </a:txBody>
                  <a:tcPr marL="68580" marR="68580" marT="0" marB="0" anchor="ctr">
                    <a:solidFill>
                      <a:schemeClr val="tx2">
                        <a:lumMod val="20000"/>
                        <a:lumOff val="80000"/>
                      </a:schemeClr>
                    </a:solidFill>
                  </a:tcPr>
                </a:tc>
                <a:extLst>
                  <a:ext uri="{0D108BD9-81ED-4DB2-BD59-A6C34878D82A}">
                    <a16:rowId xmlns="" xmlns:a16="http://schemas.microsoft.com/office/drawing/2014/main" val="10003"/>
                  </a:ext>
                </a:extLst>
              </a:tr>
              <a:tr h="329477">
                <a:tc>
                  <a:txBody>
                    <a:bodyPr/>
                    <a:lstStyle/>
                    <a:p>
                      <a:pPr marL="0" algn="ctr" defTabSz="1219170" rtl="0" eaLnBrk="1" latinLnBrk="0" hangingPunct="1">
                        <a:spcAft>
                          <a:spcPts val="0"/>
                        </a:spcAft>
                      </a:pPr>
                      <a:r>
                        <a:rPr lang="en-GB" sz="1100" kern="1200" dirty="0">
                          <a:solidFill>
                            <a:schemeClr val="dk1"/>
                          </a:solidFill>
                          <a:effectLst/>
                          <a:latin typeface="Arial" panose="020B0604020202020204" pitchFamily="34" charset="0"/>
                          <a:ea typeface="+mn-ea"/>
                          <a:cs typeface="+mn-cs"/>
                        </a:rPr>
                        <a:t>5GDMS</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Discovery of management services in 5G</a:t>
                      </a: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sv-SE" sz="1100" kern="1200" dirty="0">
                          <a:solidFill>
                            <a:schemeClr val="dk1"/>
                          </a:solidFill>
                          <a:effectLst/>
                          <a:latin typeface="Arial" panose="020B0604020202020204" pitchFamily="34" charset="0"/>
                          <a:ea typeface="+mn-ea"/>
                          <a:cs typeface="+mn-cs"/>
                        </a:rPr>
                        <a:t>70%-&gt;80%-&gt;80% </a:t>
                      </a:r>
                      <a:r>
                        <a:rPr lang="en-US" altLang="zh-CN" sz="1100" kern="1200" dirty="0">
                          <a:solidFill>
                            <a:schemeClr val="dk1"/>
                          </a:solidFill>
                          <a:effectLst/>
                          <a:highlight>
                            <a:srgbClr val="FFFF00"/>
                          </a:highlight>
                          <a:latin typeface="Arial" panose="020B0604020202020204" pitchFamily="34" charset="0"/>
                          <a:ea typeface="+mn-ea"/>
                          <a:cs typeface="+mn-cs"/>
                        </a:rPr>
                        <a:t>(E.R.)</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ctr" defTabSz="1219170" rtl="0" eaLnBrk="1" latinLnBrk="0" hangingPunct="1">
                        <a:spcBef>
                          <a:spcPts val="1200"/>
                        </a:spcBef>
                        <a:spcAft>
                          <a:spcPts val="0"/>
                        </a:spcAft>
                      </a:pPr>
                      <a:r>
                        <a:rPr lang="sv-SE" sz="1100" kern="1200" dirty="0">
                          <a:solidFill>
                            <a:schemeClr val="dk1"/>
                          </a:solidFill>
                          <a:effectLst/>
                          <a:latin typeface="Arial" panose="020B0604020202020204" pitchFamily="34" charset="0"/>
                          <a:ea typeface="+mn-ea"/>
                          <a:cs typeface="+mn-cs"/>
                        </a:rPr>
                        <a:t>TS 28.533/28.532/531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7"/>
                        </a:rPr>
                        <a:t>SP-181072</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SA#87 (3/2020)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Service based discovery</a:t>
                      </a:r>
                    </a:p>
                  </a:txBody>
                  <a:tcPr marL="68580" marR="68580" marT="0" marB="0" anchor="ctr">
                    <a:solidFill>
                      <a:schemeClr val="tx2">
                        <a:lumMod val="20000"/>
                        <a:lumOff val="80000"/>
                      </a:schemeClr>
                    </a:solidFill>
                  </a:tcPr>
                </a:tc>
                <a:extLst>
                  <a:ext uri="{0D108BD9-81ED-4DB2-BD59-A6C34878D82A}">
                    <a16:rowId xmlns="" xmlns:a16="http://schemas.microsoft.com/office/drawing/2014/main" val="10005"/>
                  </a:ext>
                </a:extLst>
              </a:tr>
              <a:tr h="329477">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5G_SLICE_ePA-KPI</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en-US" sz="1100" kern="1200" dirty="0">
                          <a:solidFill>
                            <a:schemeClr val="dk1"/>
                          </a:solidFill>
                          <a:effectLst/>
                          <a:latin typeface="Arial" panose="020B0604020202020204" pitchFamily="34" charset="0"/>
                          <a:ea typeface="+mn-ea"/>
                          <a:cs typeface="+mn-cs"/>
                        </a:rPr>
                        <a:t>KPI reporting</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mn-ea"/>
                          <a:cs typeface="+mn-cs"/>
                        </a:rPr>
                        <a:t>15%-&gt;60% -&gt;</a:t>
                      </a:r>
                      <a:r>
                        <a:rPr lang="en-US" altLang="zh-CN" sz="1100" kern="1200" dirty="0">
                          <a:solidFill>
                            <a:schemeClr val="dk1"/>
                          </a:solidFill>
                          <a:effectLst/>
                          <a:highlight>
                            <a:srgbClr val="00FF00"/>
                          </a:highlight>
                          <a:latin typeface="Arial" panose="020B0604020202020204" pitchFamily="34" charset="0"/>
                          <a:ea typeface="+mn-ea"/>
                          <a:cs typeface="+mn-cs"/>
                        </a:rPr>
                        <a:t>100%</a:t>
                      </a:r>
                      <a:endParaRPr lang="zh-CN" altLang="en-US"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mn-ea"/>
                          <a:cs typeface="+mn-cs"/>
                        </a:rPr>
                        <a:t>TS 28.550/28.554</a:t>
                      </a:r>
                    </a:p>
                    <a:p>
                      <a:pPr marL="0" indent="0" algn="ctr"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mn-ea"/>
                          <a:cs typeface="+mn-cs"/>
                        </a:rPr>
                        <a:t>28.622/28.532</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8"/>
                        </a:rPr>
                        <a:t>SP-190881</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SA#87 (3/2020)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ZTE</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KPI</a:t>
                      </a:r>
                    </a:p>
                  </a:txBody>
                  <a:tcPr marL="68580" marR="68580" marT="0" marB="0" anchor="ctr">
                    <a:solidFill>
                      <a:schemeClr val="tx2">
                        <a:lumMod val="20000"/>
                        <a:lumOff val="80000"/>
                      </a:schemeClr>
                    </a:solidFill>
                  </a:tcPr>
                </a:tc>
                <a:extLst>
                  <a:ext uri="{0D108BD9-81ED-4DB2-BD59-A6C34878D82A}">
                    <a16:rowId xmlns="" xmlns:a16="http://schemas.microsoft.com/office/drawing/2014/main" val="10009"/>
                  </a:ext>
                </a:extLst>
              </a:tr>
              <a:tr h="495958">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5GMDT</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Management of MDT in 5G</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mn-cs"/>
                        </a:rPr>
                        <a:t>0%-&gt;20%-&gt;</a:t>
                      </a:r>
                      <a:r>
                        <a:rPr lang="en-US" altLang="zh-CN" sz="1100" kern="1200" dirty="0">
                          <a:solidFill>
                            <a:schemeClr val="dk1"/>
                          </a:solidFill>
                          <a:effectLst/>
                          <a:highlight>
                            <a:srgbClr val="00FF00"/>
                          </a:highlight>
                          <a:latin typeface="Arial" panose="020B0604020202020204" pitchFamily="34" charset="0"/>
                          <a:ea typeface="+mn-ea"/>
                          <a:cs typeface="+mn-cs"/>
                        </a:rPr>
                        <a:t>100%</a:t>
                      </a:r>
                      <a:endParaRPr lang="zh-CN" altLang="en-US"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mn-cs"/>
                        </a:rPr>
                        <a:t>TS 32.421/32.422/ 32.423/ 28.532/28.533</a:t>
                      </a:r>
                      <a:endParaRPr lang="zh-CN" alt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9"/>
                        </a:rPr>
                        <a:t>SP-191190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SA#87 (3/2020) </a:t>
                      </a:r>
                      <a:endParaRPr lang="sv-SE" sz="1100" kern="1200" dirty="0">
                        <a:solidFill>
                          <a:schemeClr val="dk1"/>
                        </a:solidFill>
                        <a:effectLst/>
                        <a:latin typeface="Arial" panose="020B0604020202020204" pitchFamily="34" charset="0"/>
                        <a:ea typeface="+mn-ea"/>
                        <a:cs typeface="+mn-cs"/>
                      </a:endParaRPr>
                    </a:p>
                    <a:p>
                      <a:pPr marL="0" marR="0" lvl="0" indent="0" algn="ctr" defTabSz="1219170" rtl="0" eaLnBrk="1" fontAlgn="t"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RAN3, RAN2, SA2</a:t>
                      </a:r>
                    </a:p>
                  </a:txBody>
                  <a:tcPr marL="68580" marR="68580" marT="0" marB="0" anchor="ctr">
                    <a:solidFill>
                      <a:schemeClr val="tx2">
                        <a:lumMod val="20000"/>
                        <a:lumOff val="80000"/>
                      </a:schemeClr>
                    </a:solidFill>
                  </a:tcPr>
                </a:tc>
                <a:tc>
                  <a:txBody>
                    <a:bodyPr/>
                    <a:lstStyle/>
                    <a:p>
                      <a:pPr marL="0" indent="0" algn="ctr" defTabSz="1219170" rtl="0" eaLnBrk="1" fontAlgn="t" latinLnBrk="0" hangingPunct="1">
                        <a:spcAft>
                          <a:spcPts val="0"/>
                        </a:spcAft>
                      </a:pPr>
                      <a:r>
                        <a:rPr lang="sv-SE" sz="1100" kern="1200" dirty="0">
                          <a:solidFill>
                            <a:schemeClr val="dk1"/>
                          </a:solidFill>
                          <a:effectLst/>
                          <a:latin typeface="Arial" panose="020B0604020202020204" pitchFamily="34" charset="0"/>
                          <a:ea typeface="+mn-ea"/>
                          <a:cs typeface="+mn-cs"/>
                        </a:rPr>
                        <a:t>MDT</a:t>
                      </a:r>
                    </a:p>
                  </a:txBody>
                  <a:tcPr marL="68580" marR="68580" marT="0" marB="0" anchor="ctr">
                    <a:solidFill>
                      <a:schemeClr val="tx2">
                        <a:lumMod val="20000"/>
                        <a:lumOff val="80000"/>
                      </a:schemeClr>
                    </a:solidFill>
                  </a:tcPr>
                </a:tc>
                <a:extLst>
                  <a:ext uri="{0D108BD9-81ED-4DB2-BD59-A6C34878D82A}">
                    <a16:rowId xmlns="" xmlns:a16="http://schemas.microsoft.com/office/drawing/2014/main" val="10010"/>
                  </a:ext>
                </a:extLst>
              </a:tr>
              <a:tr h="494215">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GB" sz="1100" kern="1200" dirty="0">
                          <a:solidFill>
                            <a:schemeClr val="dk1"/>
                          </a:solidFill>
                          <a:effectLst/>
                          <a:latin typeface="Arial" panose="020B0604020202020204" pitchFamily="34" charset="0"/>
                          <a:ea typeface="+mn-ea"/>
                          <a:cs typeface="+mn-cs"/>
                        </a:rPr>
                        <a:t>FS_5GSAT_MO</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SimSun" panose="02010600030101010101" pitchFamily="2" charset="-122"/>
                          <a:cs typeface="+mn-cs"/>
                        </a:rPr>
                        <a:t>Study on management and orchestration aspects with integrated satellite components in a 5G network</a:t>
                      </a:r>
                      <a:endParaRPr lang="en-GB" altLang="zh-CN"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45%-&gt;60%-&gt;60%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TR 28.808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hlinkClick r:id="rId10"/>
                        </a:rPr>
                        <a:t>SP-190138</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SA#87 (3/2020)</a:t>
                      </a:r>
                      <a:r>
                        <a:rPr lang="en-GB" sz="1100" kern="1200" dirty="0">
                          <a:solidFill>
                            <a:schemeClr val="dk1"/>
                          </a:solidFill>
                          <a:effectLst/>
                          <a:latin typeface="Arial" panose="020B0604020202020204" pitchFamily="34" charset="0"/>
                          <a:ea typeface="+mn-ea"/>
                          <a:cs typeface="+mn-cs"/>
                        </a:rPr>
                        <a:t> -&gt; </a:t>
                      </a:r>
                      <a:r>
                        <a:rPr lang="en-GB" altLang="zh-CN" sz="1100" kern="1200" dirty="0">
                          <a:solidFill>
                            <a:schemeClr val="dk1"/>
                          </a:solidFill>
                          <a:effectLst/>
                          <a:latin typeface="Arial" panose="020B0604020202020204" pitchFamily="34" charset="0"/>
                          <a:ea typeface="+mn-ea"/>
                          <a:cs typeface="+mn-cs"/>
                        </a:rPr>
                        <a:t>SA#88 (06/2020)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Thales</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mn-cs"/>
                        </a:rPr>
                        <a:t>SA2,RAN3, RAN1, RAN2</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Satellite</a:t>
                      </a:r>
                      <a:r>
                        <a:rPr lang="sv-SE" sz="1100" kern="1200" baseline="0" dirty="0">
                          <a:solidFill>
                            <a:schemeClr val="dk1"/>
                          </a:solidFill>
                          <a:effectLst/>
                          <a:latin typeface="Arial" panose="020B0604020202020204" pitchFamily="34" charset="0"/>
                          <a:ea typeface="+mn-ea"/>
                          <a:cs typeface="+mn-cs"/>
                        </a:rPr>
                        <a:t> modelling</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 xmlns:a16="http://schemas.microsoft.com/office/drawing/2014/main" val="10006"/>
                  </a:ext>
                </a:extLst>
              </a:tr>
              <a:tr h="381160">
                <a:tc>
                  <a:txBody>
                    <a:bodyPr/>
                    <a:lstStyle/>
                    <a:p>
                      <a:pPr algn="ctr">
                        <a:spcAft>
                          <a:spcPts val="900"/>
                        </a:spcAft>
                      </a:pPr>
                      <a:r>
                        <a:rPr lang="en-US" sz="1100" kern="1200" dirty="0">
                          <a:solidFill>
                            <a:schemeClr val="dk1"/>
                          </a:solidFill>
                          <a:effectLst/>
                          <a:latin typeface="Arial" panose="020B0604020202020204" pitchFamily="34" charset="0"/>
                          <a:ea typeface="+mn-ea"/>
                          <a:cs typeface="+mn-cs"/>
                        </a:rPr>
                        <a:t>FS_PROTIMP</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l">
                        <a:spcAft>
                          <a:spcPts val="0"/>
                        </a:spcAft>
                      </a:pPr>
                      <a:r>
                        <a:rPr lang="en-GB" sz="1100" kern="1200" dirty="0">
                          <a:solidFill>
                            <a:schemeClr val="dk1"/>
                          </a:solidFill>
                          <a:effectLst/>
                          <a:latin typeface="Arial" panose="020B0604020202020204" pitchFamily="34" charset="0"/>
                          <a:ea typeface="+mn-ea"/>
                          <a:cs typeface="+mn-cs"/>
                        </a:rPr>
                        <a:t>Study on protocol enhancement for real time communication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b="0" kern="1200" dirty="0">
                          <a:solidFill>
                            <a:schemeClr val="tx1"/>
                          </a:solidFill>
                          <a:effectLst/>
                          <a:latin typeface="Arial" panose="020B0604020202020204" pitchFamily="34" charset="0"/>
                          <a:ea typeface="+mn-ea"/>
                          <a:cs typeface="Arial" panose="020B0604020202020204" pitchFamily="34" charset="0"/>
                        </a:rPr>
                        <a:t>0%-&gt;0%-&gt;0</a:t>
                      </a:r>
                      <a:r>
                        <a:rPr lang="en-GB"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TR 28.823</a:t>
                      </a: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hlinkClick r:id="rId11"/>
                        </a:rPr>
                        <a:t>SP-180597</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altLang="zh-CN" sz="1100" kern="1200" dirty="0">
                          <a:solidFill>
                            <a:schemeClr val="dk1"/>
                          </a:solidFill>
                          <a:effectLst/>
                          <a:latin typeface="Arial" panose="020B0604020202020204" pitchFamily="34" charset="0"/>
                          <a:ea typeface="+mn-ea"/>
                          <a:cs typeface="+mn-cs"/>
                        </a:rPr>
                        <a:t>SA#87 (3/2020)</a:t>
                      </a:r>
                      <a:r>
                        <a:rPr lang="en-GB" sz="1100" b="0" kern="1200" dirty="0">
                          <a:solidFill>
                            <a:schemeClr val="tx1"/>
                          </a:solidFill>
                          <a:effectLst/>
                          <a:latin typeface="Arial" panose="020B0604020202020204" pitchFamily="34" charset="0"/>
                          <a:ea typeface="+mn-ea"/>
                          <a:cs typeface="Arial" panose="020B0604020202020204" pitchFamily="34" charset="0"/>
                        </a:rPr>
                        <a:t> </a:t>
                      </a:r>
                      <a:r>
                        <a:rPr lang="en-GB" sz="1100" kern="1200" dirty="0">
                          <a:solidFill>
                            <a:schemeClr val="dk1"/>
                          </a:solidFill>
                          <a:effectLst/>
                          <a:latin typeface="Arial" panose="020B0604020202020204" pitchFamily="34" charset="0"/>
                          <a:ea typeface="+mn-ea"/>
                          <a:cs typeface="+mn-cs"/>
                        </a:rPr>
                        <a:t>-&gt; </a:t>
                      </a:r>
                      <a:r>
                        <a:rPr lang="en-GB" altLang="zh-CN" sz="1100" kern="1200" dirty="0">
                          <a:solidFill>
                            <a:schemeClr val="dk1"/>
                          </a:solidFill>
                          <a:effectLst/>
                          <a:latin typeface="Arial" panose="020B0604020202020204" pitchFamily="34" charset="0"/>
                          <a:ea typeface="+mn-ea"/>
                          <a:cs typeface="+mn-cs"/>
                        </a:rPr>
                        <a:t>SA#88 (06/2020)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Nokia</a:t>
                      </a: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38387511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6841" y="1301947"/>
            <a:ext cx="9994216" cy="5178341"/>
          </a:xfrm>
          <a:prstGeom prst="rect">
            <a:avLst/>
          </a:prstGeom>
          <a:noFill/>
          <a:ln>
            <a:noFill/>
          </a:ln>
        </p:spPr>
        <p:txBody>
          <a:bodyPr wrap="square">
            <a:spAutoFit/>
          </a:bodyPr>
          <a:lstStyle/>
          <a:p>
            <a:r>
              <a:rPr lang="en-GB" altLang="zh-CN" sz="1200" b="1" dirty="0" err="1" smtClean="0">
                <a:latin typeface="+mj-lt"/>
                <a:cs typeface="Arial" charset="0"/>
              </a:rPr>
              <a:t>eNRM</a:t>
            </a:r>
            <a:r>
              <a:rPr lang="zh-CN" altLang="en-US" sz="1200" b="1" dirty="0" smtClean="0">
                <a:latin typeface="+mj-lt"/>
                <a:cs typeface="Arial" charset="0"/>
              </a:rPr>
              <a:t>：</a:t>
            </a:r>
            <a:r>
              <a:rPr lang="en-US" altLang="zh-CN" sz="1200" b="1" dirty="0" smtClean="0">
                <a:latin typeface="+mj-lt"/>
                <a:cs typeface="Arial" charset="0"/>
              </a:rPr>
              <a:t>The </a:t>
            </a:r>
            <a:r>
              <a:rPr lang="en-US" altLang="zh-CN" sz="1200" b="1" dirty="0">
                <a:latin typeface="+mj-lt"/>
                <a:cs typeface="Arial" charset="0"/>
              </a:rPr>
              <a:t>following topics are </a:t>
            </a:r>
            <a:r>
              <a:rPr lang="en-US" altLang="zh-CN" sz="1200" b="1" dirty="0" smtClean="0">
                <a:latin typeface="+mj-lt"/>
                <a:cs typeface="Arial" charset="0"/>
              </a:rPr>
              <a:t>agreed</a:t>
            </a:r>
            <a:r>
              <a:rPr lang="en-GB" altLang="zh-CN" sz="1200" b="1" dirty="0" smtClean="0">
                <a:latin typeface="+mj-lt"/>
                <a:cs typeface="Arial" charset="0"/>
              </a:rPr>
              <a:t>: </a:t>
            </a:r>
            <a:endParaRPr lang="zh-CN" altLang="zh-CN" sz="1200" b="1" dirty="0">
              <a:latin typeface="+mj-lt"/>
              <a:cs typeface="Arial" charset="0"/>
            </a:endParaRPr>
          </a:p>
          <a:p>
            <a:pPr marL="628650" indent="-171450">
              <a:spcAft>
                <a:spcPts val="300"/>
              </a:spcAft>
              <a:buFont typeface="Wingdings" panose="05000000000000000000" pitchFamily="2" charset="2"/>
              <a:buChar char="Ø"/>
            </a:pPr>
            <a:r>
              <a:rPr lang="en-US" altLang="zh-CN" sz="1100" dirty="0">
                <a:latin typeface="+mj-lt"/>
              </a:rPr>
              <a:t>RIM parameters of mapping relations for remote interference </a:t>
            </a:r>
            <a:r>
              <a:rPr lang="en-US" altLang="zh-CN" sz="1100" dirty="0" smtClean="0">
                <a:latin typeface="+mj-lt"/>
              </a:rPr>
              <a:t>management</a:t>
            </a:r>
          </a:p>
          <a:p>
            <a:pPr marL="628650" indent="-171450">
              <a:spcAft>
                <a:spcPts val="300"/>
              </a:spcAft>
              <a:buFont typeface="Wingdings" panose="05000000000000000000" pitchFamily="2" charset="2"/>
              <a:buChar char="Ø"/>
            </a:pPr>
            <a:r>
              <a:rPr lang="en-US" altLang="zh-CN" sz="1100" dirty="0">
                <a:latin typeface="+mj-lt"/>
              </a:rPr>
              <a:t>Add configurable FM</a:t>
            </a:r>
            <a:endParaRPr lang="zh-CN" altLang="zh-CN" sz="1100" dirty="0">
              <a:latin typeface="+mj-lt"/>
            </a:endParaRPr>
          </a:p>
          <a:p>
            <a:pPr marL="628650" indent="-171450">
              <a:spcAft>
                <a:spcPts val="300"/>
              </a:spcAft>
              <a:buFont typeface="Wingdings" panose="05000000000000000000" pitchFamily="2" charset="2"/>
              <a:buChar char="Ø"/>
            </a:pPr>
            <a:r>
              <a:rPr lang="en-US" altLang="zh-CN" sz="1100" dirty="0">
                <a:latin typeface="+mj-lt"/>
              </a:rPr>
              <a:t>Some correction the </a:t>
            </a:r>
            <a:r>
              <a:rPr lang="en-US" altLang="zh-CN" sz="1100" dirty="0" smtClean="0">
                <a:latin typeface="+mj-lt"/>
              </a:rPr>
              <a:t>NRM</a:t>
            </a:r>
            <a:r>
              <a:rPr lang="en-GB" altLang="zh-CN" sz="1100" dirty="0" smtClean="0">
                <a:latin typeface="+mj-lt"/>
              </a:rPr>
              <a:t>. </a:t>
            </a:r>
          </a:p>
          <a:p>
            <a:pPr marL="628650" indent="-171450">
              <a:spcAft>
                <a:spcPts val="300"/>
              </a:spcAft>
              <a:buFont typeface="Wingdings" panose="05000000000000000000" pitchFamily="2" charset="2"/>
              <a:buChar char="Ø"/>
            </a:pPr>
            <a:r>
              <a:rPr lang="en-US" altLang="zh-CN" sz="1100" dirty="0">
                <a:latin typeface="+mj-lt"/>
              </a:rPr>
              <a:t>JSON with YAML in </a:t>
            </a:r>
            <a:r>
              <a:rPr lang="en-US" altLang="zh-CN" sz="1100" dirty="0" smtClean="0">
                <a:latin typeface="+mj-lt"/>
              </a:rPr>
              <a:t>NRM</a:t>
            </a:r>
            <a:r>
              <a:rPr lang="zh-CN" altLang="en-US" sz="1100" dirty="0" smtClean="0">
                <a:latin typeface="+mj-lt"/>
              </a:rPr>
              <a:t>，</a:t>
            </a:r>
            <a:r>
              <a:rPr lang="en-US" altLang="zh-CN" sz="1100" dirty="0">
                <a:latin typeface="+mj-lt"/>
              </a:rPr>
              <a:t>Use YAML instead of JSON in the </a:t>
            </a:r>
            <a:r>
              <a:rPr lang="en-US" altLang="zh-CN" sz="1100" dirty="0" err="1">
                <a:latin typeface="+mj-lt"/>
              </a:rPr>
              <a:t>OpenAPI</a:t>
            </a:r>
            <a:r>
              <a:rPr lang="en-US" altLang="zh-CN" sz="1100" dirty="0">
                <a:latin typeface="+mj-lt"/>
              </a:rPr>
              <a:t> definitions of the REST </a:t>
            </a:r>
            <a:r>
              <a:rPr lang="en-US" altLang="zh-CN" sz="1100" dirty="0" smtClean="0">
                <a:latin typeface="+mj-lt"/>
              </a:rPr>
              <a:t>SS are endorsed.</a:t>
            </a:r>
          </a:p>
          <a:p>
            <a:pPr marL="628650" indent="-171450">
              <a:spcAft>
                <a:spcPts val="300"/>
              </a:spcAft>
              <a:buFont typeface="Wingdings" panose="05000000000000000000" pitchFamily="2" charset="2"/>
              <a:buChar char="Ø"/>
            </a:pPr>
            <a:r>
              <a:rPr lang="en-US" altLang="zh-CN" sz="1100" dirty="0" err="1" smtClean="0">
                <a:latin typeface="+mj-lt"/>
              </a:rPr>
              <a:t>OpenAPI</a:t>
            </a:r>
            <a:r>
              <a:rPr lang="en-US" altLang="zh-CN" sz="1100" dirty="0" smtClean="0">
                <a:latin typeface="+mj-lt"/>
              </a:rPr>
              <a:t> </a:t>
            </a:r>
            <a:r>
              <a:rPr lang="en-US" altLang="zh-CN" sz="1100" dirty="0">
                <a:latin typeface="+mj-lt"/>
              </a:rPr>
              <a:t>definitions required by the </a:t>
            </a:r>
            <a:r>
              <a:rPr lang="en-US" altLang="zh-CN" sz="1100" dirty="0" err="1" smtClean="0">
                <a:latin typeface="+mj-lt"/>
              </a:rPr>
              <a:t>ProvMnS</a:t>
            </a:r>
            <a:r>
              <a:rPr lang="en-US" altLang="zh-CN" sz="1100" dirty="0" smtClean="0">
                <a:latin typeface="+mj-lt"/>
              </a:rPr>
              <a:t> were agreed to be added to 28.623 and 28.541.</a:t>
            </a:r>
          </a:p>
          <a:p>
            <a:pPr marL="628650" indent="-171450">
              <a:spcAft>
                <a:spcPts val="300"/>
              </a:spcAft>
              <a:buFont typeface="Wingdings" panose="05000000000000000000" pitchFamily="2" charset="2"/>
              <a:buChar char="Ø"/>
            </a:pPr>
            <a:r>
              <a:rPr lang="en-US" altLang="zh-CN" sz="1100" dirty="0">
                <a:latin typeface="+mj-lt"/>
              </a:rPr>
              <a:t>Update the NR NRM to align with NG-RAN overview </a:t>
            </a:r>
            <a:r>
              <a:rPr lang="en-US" altLang="zh-CN" sz="1100" dirty="0" smtClean="0">
                <a:latin typeface="+mj-lt"/>
              </a:rPr>
              <a:t>architecture</a:t>
            </a:r>
          </a:p>
          <a:p>
            <a:pPr marL="628650" indent="-171450">
              <a:spcAft>
                <a:spcPts val="300"/>
              </a:spcAft>
              <a:buFont typeface="Wingdings" panose="05000000000000000000" pitchFamily="2" charset="2"/>
              <a:buChar char="Ø"/>
            </a:pPr>
            <a:r>
              <a:rPr lang="en-US" altLang="zh-CN" sz="1100" dirty="0">
                <a:latin typeface="+mj-lt"/>
              </a:rPr>
              <a:t>YANG Guidelines Update</a:t>
            </a:r>
            <a:endParaRPr lang="zh-CN" altLang="zh-CN" sz="1100" dirty="0">
              <a:latin typeface="+mj-lt"/>
            </a:endParaRPr>
          </a:p>
          <a:p>
            <a:pPr marL="628650" indent="-171450">
              <a:spcAft>
                <a:spcPts val="300"/>
              </a:spcAft>
              <a:buFont typeface="Wingdings" panose="05000000000000000000" pitchFamily="2" charset="2"/>
              <a:buChar char="Ø"/>
            </a:pPr>
            <a:r>
              <a:rPr lang="en-US" altLang="zh-CN" sz="1100" dirty="0" err="1">
                <a:latin typeface="+mj-lt"/>
              </a:rPr>
              <a:t>YANG_Netconf</a:t>
            </a:r>
            <a:r>
              <a:rPr lang="en-US" altLang="zh-CN" sz="1100" dirty="0">
                <a:latin typeface="+mj-lt"/>
              </a:rPr>
              <a:t> </a:t>
            </a:r>
            <a:r>
              <a:rPr lang="en-US" altLang="zh-CN" sz="1100" dirty="0" smtClean="0">
                <a:latin typeface="+mj-lt"/>
              </a:rPr>
              <a:t>CRUD Operations. </a:t>
            </a:r>
            <a:endParaRPr lang="zh-CN" altLang="zh-CN" sz="1100" dirty="0">
              <a:latin typeface="+mj-lt"/>
            </a:endParaRPr>
          </a:p>
          <a:p>
            <a:pPr lvl="1"/>
            <a:r>
              <a:rPr lang="en-GB" altLang="zh-CN" sz="1200" b="1" dirty="0" smtClean="0">
                <a:latin typeface="+mj-lt"/>
                <a:cs typeface="Arial" charset="0"/>
              </a:rPr>
              <a:t>The following topics needs to be further discussed:</a:t>
            </a:r>
            <a:endParaRPr lang="zh-CN" altLang="zh-CN" sz="1200" b="1" dirty="0">
              <a:latin typeface="+mj-lt"/>
              <a:cs typeface="Arial" charset="0"/>
            </a:endParaRPr>
          </a:p>
          <a:p>
            <a:pPr marL="628650" indent="-171450">
              <a:spcAft>
                <a:spcPts val="300"/>
              </a:spcAft>
              <a:buFont typeface="Wingdings" panose="05000000000000000000" pitchFamily="2" charset="2"/>
              <a:buChar char="Ø"/>
            </a:pPr>
            <a:r>
              <a:rPr lang="en-GB" altLang="zh-CN" sz="1100" dirty="0" err="1" smtClean="0">
                <a:latin typeface="+mj-lt"/>
              </a:rPr>
              <a:t>RRMPolicy</a:t>
            </a:r>
            <a:r>
              <a:rPr lang="en-GB" altLang="zh-CN" sz="1100" dirty="0" smtClean="0">
                <a:latin typeface="+mj-lt"/>
              </a:rPr>
              <a:t> models.</a:t>
            </a:r>
            <a:endParaRPr lang="zh-CN" altLang="zh-CN" sz="1100" dirty="0">
              <a:latin typeface="+mj-lt"/>
            </a:endParaRPr>
          </a:p>
          <a:p>
            <a:pPr marL="628650" indent="-171450">
              <a:spcAft>
                <a:spcPts val="300"/>
              </a:spcAft>
              <a:buFont typeface="Wingdings" panose="05000000000000000000" pitchFamily="2" charset="2"/>
              <a:buChar char="Ø"/>
            </a:pPr>
            <a:r>
              <a:rPr lang="en-US" altLang="zh-CN" sz="1100" dirty="0" smtClean="0">
                <a:latin typeface="+mj-lt"/>
              </a:rPr>
              <a:t>Support of </a:t>
            </a:r>
            <a:r>
              <a:rPr lang="en-US" altLang="zh-CN" sz="1100" dirty="0" err="1" smtClean="0">
                <a:latin typeface="+mj-lt"/>
              </a:rPr>
              <a:t>Netconf</a:t>
            </a:r>
            <a:endParaRPr lang="zh-CN" altLang="zh-CN" sz="1100" dirty="0" smtClean="0">
              <a:latin typeface="+mj-lt"/>
            </a:endParaRPr>
          </a:p>
          <a:p>
            <a:r>
              <a:rPr lang="en-GB" altLang="zh-CN" sz="1200" b="1" dirty="0" smtClean="0">
                <a:latin typeface="+mj-lt"/>
                <a:cs typeface="Arial" charset="0"/>
              </a:rPr>
              <a:t>5G_SLICE_ePA: </a:t>
            </a:r>
            <a:r>
              <a:rPr lang="en-GB" altLang="zh-CN" sz="1100" dirty="0" smtClean="0">
                <a:latin typeface="+mj-lt"/>
              </a:rPr>
              <a:t>The group discussed the following measurements and use cases:</a:t>
            </a:r>
          </a:p>
          <a:p>
            <a:pPr marL="628650" lvl="2" indent="-171450">
              <a:spcAft>
                <a:spcPts val="300"/>
              </a:spcAft>
              <a:buFont typeface="Wingdings" panose="05000000000000000000" pitchFamily="2" charset="2"/>
              <a:buChar char="Ø"/>
            </a:pPr>
            <a:r>
              <a:rPr lang="en-US" altLang="zh-CN" sz="1100" dirty="0" smtClean="0">
                <a:latin typeface="+mj-lt"/>
              </a:rPr>
              <a:t>measurements </a:t>
            </a:r>
            <a:r>
              <a:rPr lang="en-US" altLang="zh-CN" sz="1100" dirty="0">
                <a:latin typeface="+mj-lt"/>
              </a:rPr>
              <a:t>on DL delay between PSA UPF and UE</a:t>
            </a:r>
            <a:endParaRPr lang="zh-CN" altLang="zh-CN" sz="1100" dirty="0">
              <a:latin typeface="+mj-lt"/>
            </a:endParaRPr>
          </a:p>
          <a:p>
            <a:pPr marL="628650" lvl="2" indent="-171450">
              <a:spcAft>
                <a:spcPts val="300"/>
              </a:spcAft>
              <a:buFont typeface="Wingdings" panose="05000000000000000000" pitchFamily="2" charset="2"/>
              <a:buChar char="Ø"/>
            </a:pPr>
            <a:r>
              <a:rPr lang="en-US" altLang="zh-CN" sz="1100" dirty="0">
                <a:latin typeface="+mj-lt"/>
              </a:rPr>
              <a:t>measurements on UL delay between PSA UPF and </a:t>
            </a:r>
            <a:r>
              <a:rPr lang="en-US" altLang="zh-CN" sz="1100" dirty="0" smtClean="0">
                <a:latin typeface="+mj-lt"/>
              </a:rPr>
              <a:t>UE</a:t>
            </a:r>
          </a:p>
          <a:p>
            <a:pPr marL="628650" lvl="2" indent="-171450">
              <a:spcAft>
                <a:spcPts val="300"/>
              </a:spcAft>
              <a:buFont typeface="Wingdings" panose="05000000000000000000" pitchFamily="2" charset="2"/>
              <a:buChar char="Ø"/>
            </a:pPr>
            <a:r>
              <a:rPr lang="en-US" altLang="zh-CN" sz="1100" dirty="0">
                <a:latin typeface="+mj-lt"/>
              </a:rPr>
              <a:t>measurement Average delay UL on over-the-air interface</a:t>
            </a:r>
            <a:endParaRPr lang="zh-CN" altLang="zh-CN" sz="1100" dirty="0">
              <a:latin typeface="+mj-lt"/>
            </a:endParaRPr>
          </a:p>
          <a:p>
            <a:pPr marL="628650" lvl="2" indent="-171450">
              <a:spcAft>
                <a:spcPts val="300"/>
              </a:spcAft>
              <a:buFont typeface="Wingdings" panose="05000000000000000000" pitchFamily="2" charset="2"/>
              <a:buChar char="Ø"/>
            </a:pPr>
            <a:r>
              <a:rPr lang="en-US" altLang="zh-CN" sz="1100" dirty="0">
                <a:latin typeface="+mj-lt"/>
              </a:rPr>
              <a:t>measurements on DL delay between PSA UPF and </a:t>
            </a:r>
            <a:r>
              <a:rPr lang="en-US" altLang="zh-CN" sz="1100" dirty="0" smtClean="0">
                <a:latin typeface="+mj-lt"/>
              </a:rPr>
              <a:t>NG-RAN</a:t>
            </a:r>
          </a:p>
          <a:p>
            <a:pPr marL="628650" lvl="2" indent="-171450">
              <a:spcAft>
                <a:spcPts val="300"/>
              </a:spcAft>
              <a:buFont typeface="Wingdings" panose="05000000000000000000" pitchFamily="2" charset="2"/>
              <a:buChar char="Ø"/>
            </a:pPr>
            <a:r>
              <a:rPr lang="en-US" altLang="zh-CN" sz="1100" dirty="0">
                <a:latin typeface="+mj-lt"/>
              </a:rPr>
              <a:t>measurements on UL delay between PSA UPF and </a:t>
            </a:r>
            <a:r>
              <a:rPr lang="en-US" altLang="zh-CN" sz="1100" dirty="0" smtClean="0">
                <a:latin typeface="+mj-lt"/>
              </a:rPr>
              <a:t>NG-RAN</a:t>
            </a:r>
          </a:p>
          <a:p>
            <a:pPr marL="628650" lvl="2" indent="-171450">
              <a:spcAft>
                <a:spcPts val="300"/>
              </a:spcAft>
              <a:buFont typeface="Wingdings" panose="05000000000000000000" pitchFamily="2" charset="2"/>
              <a:buChar char="Ø"/>
            </a:pPr>
            <a:r>
              <a:rPr lang="en-US" altLang="zh-CN" sz="1100" dirty="0">
                <a:latin typeface="+mj-lt"/>
              </a:rPr>
              <a:t>measurements on RTT delay between PSA UPF and NG-RAN</a:t>
            </a:r>
            <a:endParaRPr lang="zh-CN" altLang="zh-CN" sz="1100" dirty="0">
              <a:latin typeface="+mj-lt"/>
            </a:endParaRPr>
          </a:p>
          <a:p>
            <a:pPr marL="628650" lvl="2" indent="-171450">
              <a:spcAft>
                <a:spcPts val="300"/>
              </a:spcAft>
              <a:buFont typeface="Wingdings" panose="05000000000000000000" pitchFamily="2" charset="2"/>
              <a:buChar char="Ø"/>
            </a:pPr>
            <a:r>
              <a:rPr lang="en-US" altLang="zh-CN" sz="1100" dirty="0" smtClean="0">
                <a:latin typeface="+mj-lt"/>
              </a:rPr>
              <a:t>measurements </a:t>
            </a:r>
            <a:r>
              <a:rPr lang="en-US" altLang="zh-CN" sz="1100" dirty="0">
                <a:latin typeface="+mj-lt"/>
              </a:rPr>
              <a:t>related to DRB Setup via Initial Context </a:t>
            </a:r>
            <a:r>
              <a:rPr lang="en-US" altLang="zh-CN" sz="1100" dirty="0" smtClean="0">
                <a:latin typeface="+mj-lt"/>
              </a:rPr>
              <a:t>Setup</a:t>
            </a:r>
          </a:p>
          <a:p>
            <a:pPr marL="628650" lvl="2" indent="-171450">
              <a:spcAft>
                <a:spcPts val="300"/>
              </a:spcAft>
              <a:buFont typeface="Wingdings" panose="05000000000000000000" pitchFamily="2" charset="2"/>
              <a:buChar char="Ø"/>
            </a:pPr>
            <a:r>
              <a:rPr lang="en-US" altLang="zh-CN" sz="1100" dirty="0">
                <a:latin typeface="+mj-lt"/>
              </a:rPr>
              <a:t>measurements for SSB beam </a:t>
            </a:r>
            <a:r>
              <a:rPr lang="en-US" altLang="zh-CN" sz="1100" dirty="0" smtClean="0">
                <a:latin typeface="+mj-lt"/>
              </a:rPr>
              <a:t>handover</a:t>
            </a:r>
          </a:p>
          <a:p>
            <a:pPr marL="628650" lvl="2" indent="-171450">
              <a:spcAft>
                <a:spcPts val="300"/>
              </a:spcAft>
              <a:buFont typeface="Wingdings" panose="05000000000000000000" pitchFamily="2" charset="2"/>
              <a:buChar char="Ø"/>
            </a:pPr>
            <a:r>
              <a:rPr lang="en-US" altLang="zh-CN" sz="1100" dirty="0">
                <a:latin typeface="+mj-lt"/>
              </a:rPr>
              <a:t>RSRP </a:t>
            </a:r>
            <a:r>
              <a:rPr lang="en-US" altLang="zh-CN" sz="1100" dirty="0" smtClean="0">
                <a:latin typeface="+mj-lt"/>
              </a:rPr>
              <a:t>measurements</a:t>
            </a:r>
          </a:p>
          <a:p>
            <a:pPr marL="628650" lvl="2" indent="-171450">
              <a:spcAft>
                <a:spcPts val="300"/>
              </a:spcAft>
              <a:buFont typeface="Wingdings" panose="05000000000000000000" pitchFamily="2" charset="2"/>
              <a:buChar char="Ø"/>
            </a:pPr>
            <a:r>
              <a:rPr lang="en-US" altLang="zh-CN" sz="1100" dirty="0">
                <a:latin typeface="+mj-lt"/>
              </a:rPr>
              <a:t>Number of Active UEs </a:t>
            </a:r>
            <a:r>
              <a:rPr lang="en-US" altLang="zh-CN" sz="1100" dirty="0" smtClean="0">
                <a:latin typeface="+mj-lt"/>
              </a:rPr>
              <a:t>measurements</a:t>
            </a:r>
          </a:p>
          <a:p>
            <a:pPr marL="628650" lvl="2" indent="-171450">
              <a:spcAft>
                <a:spcPts val="300"/>
              </a:spcAft>
              <a:buFont typeface="Wingdings" panose="05000000000000000000" pitchFamily="2" charset="2"/>
              <a:buChar char="Ø"/>
            </a:pPr>
            <a:r>
              <a:rPr lang="en-GB" altLang="zh-CN" sz="1100" dirty="0" smtClean="0">
                <a:latin typeface="+mj-lt"/>
              </a:rPr>
              <a:t>Add new use case related to Monitor </a:t>
            </a:r>
            <a:r>
              <a:rPr lang="en-GB" altLang="zh-CN" sz="1100" dirty="0">
                <a:latin typeface="+mj-lt"/>
              </a:rPr>
              <a:t>of </a:t>
            </a:r>
            <a:r>
              <a:rPr lang="en-GB" altLang="zh-CN" sz="1100" dirty="0" err="1">
                <a:latin typeface="+mj-lt"/>
              </a:rPr>
              <a:t>QoS</a:t>
            </a:r>
            <a:r>
              <a:rPr lang="en-GB" altLang="zh-CN" sz="1100" dirty="0">
                <a:latin typeface="+mj-lt"/>
              </a:rPr>
              <a:t> flow </a:t>
            </a:r>
            <a:r>
              <a:rPr lang="en-GB" altLang="zh-CN" sz="1100" dirty="0" smtClean="0">
                <a:latin typeface="+mj-lt"/>
              </a:rPr>
              <a:t>release</a:t>
            </a:r>
          </a:p>
          <a:p>
            <a:pPr marL="628650" lvl="2" indent="-171450">
              <a:spcAft>
                <a:spcPts val="300"/>
              </a:spcAft>
              <a:buFont typeface="Wingdings" panose="05000000000000000000" pitchFamily="2" charset="2"/>
              <a:buChar char="Ø"/>
            </a:pPr>
            <a:r>
              <a:rPr lang="en-US" altLang="zh-CN" sz="1100" dirty="0">
                <a:latin typeface="+mj-lt"/>
              </a:rPr>
              <a:t>Correction of UE throughput measurements, Packet Drop Rate measurements, Packet Loss Rate measurements, </a:t>
            </a:r>
            <a:r>
              <a:rPr lang="en-US" altLang="zh-CN" sz="1100" dirty="0" err="1">
                <a:latin typeface="+mj-lt"/>
              </a:rPr>
              <a:t>QoS</a:t>
            </a:r>
            <a:r>
              <a:rPr lang="en-US" altLang="zh-CN" sz="1100" dirty="0">
                <a:latin typeface="+mj-lt"/>
              </a:rPr>
              <a:t> </a:t>
            </a:r>
            <a:r>
              <a:rPr lang="en-US" altLang="zh-CN" sz="1100" dirty="0" smtClean="0">
                <a:latin typeface="+mj-lt"/>
              </a:rPr>
              <a:t>flows</a:t>
            </a:r>
            <a:endParaRPr lang="en-US" sz="1100" dirty="0">
              <a:latin typeface="+mj-lt"/>
            </a:endParaRPr>
          </a:p>
        </p:txBody>
      </p:sp>
      <p:sp>
        <p:nvSpPr>
          <p:cNvPr id="7" name="文本框 6"/>
          <p:cNvSpPr txBox="1"/>
          <p:nvPr/>
        </p:nvSpPr>
        <p:spPr>
          <a:xfrm>
            <a:off x="291839" y="1076671"/>
            <a:ext cx="9776628" cy="292388"/>
          </a:xfrm>
          <a:prstGeom prst="rect">
            <a:avLst/>
          </a:prstGeom>
          <a:solidFill>
            <a:srgbClr val="C1E442"/>
          </a:solidFill>
        </p:spPr>
        <p:txBody>
          <a:bodyPr wrap="square" rtlCol="0">
            <a:spAutoFit/>
          </a:bodyPr>
          <a:lstStyle/>
          <a:p>
            <a:pPr algn="ctr"/>
            <a:r>
              <a:rPr lang="en-US" altLang="zh-CN" b="1" dirty="0" smtClean="0"/>
              <a:t>Working Progress</a:t>
            </a:r>
            <a:endParaRPr lang="zh-CN" altLang="en-US" b="1" dirty="0"/>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smtClean="0"/>
              <a:t>eNRM</a:t>
            </a:r>
            <a:r>
              <a:rPr lang="en-US" altLang="zh-CN" sz="3200" kern="0" dirty="0" smtClean="0"/>
              <a:t>/5G_SLICE_ePA/TM_SBMA/QOED/5GDMS/5G_SLICE_ePA_KPI/OAM_RTT/FS_5GSAT_MO/FS_PROTIMP (2/3)</a:t>
            </a:r>
            <a:endParaRPr lang="sv-SE" sz="3200" kern="0" dirty="0"/>
          </a:p>
        </p:txBody>
      </p:sp>
    </p:spTree>
    <p:extLst>
      <p:ext uri="{BB962C8B-B14F-4D97-AF65-F5344CB8AC3E}">
        <p14:creationId xmlns:p14="http://schemas.microsoft.com/office/powerpoint/2010/main" val="7299678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2652" y="1348424"/>
            <a:ext cx="11513880" cy="4832092"/>
          </a:xfrm>
          <a:prstGeom prst="rect">
            <a:avLst/>
          </a:prstGeom>
          <a:noFill/>
          <a:ln>
            <a:noFill/>
          </a:ln>
        </p:spPr>
        <p:txBody>
          <a:bodyPr wrap="square">
            <a:spAutoFit/>
          </a:bodyPr>
          <a:lstStyle/>
          <a:p>
            <a:r>
              <a:rPr lang="en-US" altLang="zh-CN" sz="1400" b="1" dirty="0" smtClean="0">
                <a:latin typeface="+mj-lt"/>
              </a:rPr>
              <a:t>QOED:</a:t>
            </a:r>
          </a:p>
          <a:p>
            <a:pPr marL="893763" lvl="1" indent="-285750">
              <a:buFont typeface="Wingdings" panose="05000000000000000000" pitchFamily="2" charset="2"/>
              <a:buChar char="Ø"/>
            </a:pPr>
            <a:r>
              <a:rPr lang="en-US" altLang="zh-CN" sz="1400" dirty="0">
                <a:latin typeface="+mj-lt"/>
              </a:rPr>
              <a:t>Remove </a:t>
            </a:r>
            <a:r>
              <a:rPr lang="en-US" altLang="zh-CN" sz="1400" dirty="0" smtClean="0">
                <a:latin typeface="+mj-lt"/>
              </a:rPr>
              <a:t>SBA</a:t>
            </a:r>
          </a:p>
          <a:p>
            <a:pPr marL="893763" lvl="1" indent="-285750">
              <a:buFont typeface="Wingdings" panose="05000000000000000000" pitchFamily="2" charset="2"/>
              <a:buChar char="Ø"/>
            </a:pPr>
            <a:r>
              <a:rPr lang="en-US" altLang="zh-CN" sz="1400" dirty="0">
                <a:latin typeface="+mj-lt"/>
              </a:rPr>
              <a:t>Removing </a:t>
            </a:r>
            <a:r>
              <a:rPr lang="en-US" altLang="zh-CN" sz="1400" dirty="0" err="1">
                <a:latin typeface="+mj-lt"/>
              </a:rPr>
              <a:t>Signalling</a:t>
            </a:r>
            <a:r>
              <a:rPr lang="en-US" altLang="zh-CN" sz="1400" dirty="0">
                <a:latin typeface="+mj-lt"/>
              </a:rPr>
              <a:t> Based </a:t>
            </a:r>
            <a:r>
              <a:rPr lang="en-US" altLang="zh-CN" sz="1400" dirty="0" smtClean="0">
                <a:latin typeface="+mj-lt"/>
              </a:rPr>
              <a:t>Activation</a:t>
            </a:r>
            <a:r>
              <a:rPr lang="en-US" altLang="zh-CN" sz="1400" dirty="0" smtClean="0">
                <a:solidFill>
                  <a:prstClr val="black"/>
                </a:solidFill>
                <a:latin typeface="+mj-lt"/>
              </a:rPr>
              <a:t>. </a:t>
            </a:r>
            <a:endParaRPr lang="en-US" altLang="zh-CN" sz="1400" dirty="0">
              <a:solidFill>
                <a:prstClr val="black"/>
              </a:solidFill>
              <a:latin typeface="+mj-lt"/>
            </a:endParaRPr>
          </a:p>
          <a:p>
            <a:r>
              <a:rPr lang="zh-CN" altLang="zh-CN" sz="1400" b="1" dirty="0" smtClean="0">
                <a:latin typeface="+mj-lt"/>
              </a:rPr>
              <a:t>5</a:t>
            </a:r>
            <a:r>
              <a:rPr lang="zh-CN" altLang="zh-CN" sz="1400" b="1" dirty="0">
                <a:latin typeface="+mj-lt"/>
              </a:rPr>
              <a:t>G_SLICE_ePA-</a:t>
            </a:r>
            <a:r>
              <a:rPr lang="zh-CN" altLang="zh-CN" sz="1400" b="1" dirty="0" smtClean="0">
                <a:latin typeface="+mj-lt"/>
              </a:rPr>
              <a:t>KPI:</a:t>
            </a:r>
            <a:endParaRPr lang="en-US" altLang="zh-CN" sz="1400" b="1" dirty="0" smtClean="0">
              <a:latin typeface="+mj-lt"/>
            </a:endParaRPr>
          </a:p>
          <a:p>
            <a:pPr marL="893763" lvl="1" indent="-285750">
              <a:buFont typeface="Wingdings" panose="05000000000000000000" pitchFamily="2" charset="2"/>
              <a:buChar char="Ø"/>
            </a:pPr>
            <a:r>
              <a:rPr lang="en-US" altLang="zh-CN" sz="1400" dirty="0" smtClean="0">
                <a:latin typeface="+mj-lt"/>
              </a:rPr>
              <a:t>The group agreed on </a:t>
            </a:r>
            <a:r>
              <a:rPr lang="en-US" altLang="zh-CN" sz="1400" dirty="0">
                <a:latin typeface="+mj-lt"/>
              </a:rPr>
              <a:t>configurable KPI control NRM</a:t>
            </a:r>
            <a:r>
              <a:rPr lang="en-US" altLang="zh-CN" sz="1400" dirty="0" smtClean="0">
                <a:latin typeface="+mj-lt"/>
              </a:rPr>
              <a:t>. </a:t>
            </a:r>
            <a:endParaRPr lang="en-US" altLang="zh-CN" sz="1400" dirty="0">
              <a:latin typeface="+mj-lt"/>
            </a:endParaRPr>
          </a:p>
          <a:p>
            <a:pPr marL="893763" lvl="1" indent="-285750">
              <a:buFont typeface="Wingdings" panose="05000000000000000000" pitchFamily="2" charset="2"/>
              <a:buChar char="Ø"/>
            </a:pPr>
            <a:r>
              <a:rPr lang="en-US" altLang="zh-CN" sz="1400" dirty="0">
                <a:latin typeface="+mj-lt"/>
              </a:rPr>
              <a:t>Update KPI definitions to align with the new template</a:t>
            </a:r>
            <a:r>
              <a:rPr lang="en-US" altLang="zh-CN" sz="1400" dirty="0" smtClean="0">
                <a:latin typeface="+mj-lt"/>
              </a:rPr>
              <a:t>.</a:t>
            </a:r>
            <a:endParaRPr lang="en-US" altLang="zh-CN" sz="1400" dirty="0">
              <a:latin typeface="+mj-lt"/>
            </a:endParaRPr>
          </a:p>
          <a:p>
            <a:r>
              <a:rPr lang="en-GB" altLang="zh-CN" sz="1400" b="1" dirty="0" smtClean="0">
                <a:latin typeface="+mj-lt"/>
              </a:rPr>
              <a:t>5GMDT : The following topics are agreed.</a:t>
            </a:r>
          </a:p>
          <a:p>
            <a:pPr marL="893763" lvl="1" indent="-285750">
              <a:buFont typeface="Wingdings" panose="05000000000000000000" pitchFamily="2" charset="2"/>
              <a:buChar char="Ø"/>
            </a:pPr>
            <a:r>
              <a:rPr lang="en-US" altLang="zh-CN" sz="1400" dirty="0">
                <a:latin typeface="+mj-lt"/>
              </a:rPr>
              <a:t>Reply to </a:t>
            </a:r>
            <a:r>
              <a:rPr lang="en-US" altLang="zh-CN" sz="1400" dirty="0" smtClean="0">
                <a:latin typeface="+mj-lt"/>
              </a:rPr>
              <a:t>RAN2 LS </a:t>
            </a:r>
            <a:r>
              <a:rPr lang="en-US" altLang="zh-CN" sz="1400" dirty="0">
                <a:latin typeface="+mj-lt"/>
              </a:rPr>
              <a:t>S5-201165 to SA5 on trace related configurations for NR MDT</a:t>
            </a:r>
            <a:r>
              <a:rPr lang="en-US" altLang="zh-CN" sz="1400" dirty="0" smtClean="0">
                <a:latin typeface="+mj-lt"/>
              </a:rPr>
              <a:t>.</a:t>
            </a:r>
          </a:p>
          <a:p>
            <a:pPr marL="893763" lvl="1" indent="-285750">
              <a:buFont typeface="Wingdings" panose="05000000000000000000" pitchFamily="2" charset="2"/>
              <a:buChar char="Ø"/>
            </a:pPr>
            <a:r>
              <a:rPr lang="en-US" altLang="zh-CN" sz="1400" dirty="0">
                <a:latin typeface="+mj-lt"/>
              </a:rPr>
              <a:t>Add MDT trace record for NR measurements</a:t>
            </a:r>
            <a:endParaRPr lang="zh-CN" altLang="zh-CN" sz="1400" dirty="0">
              <a:latin typeface="+mj-lt"/>
            </a:endParaRPr>
          </a:p>
          <a:p>
            <a:pPr marL="893763" lvl="1" indent="-285750">
              <a:buFont typeface="Wingdings" panose="05000000000000000000" pitchFamily="2" charset="2"/>
              <a:buChar char="Ø"/>
            </a:pPr>
            <a:r>
              <a:rPr lang="en-US" altLang="zh-CN" sz="1400" dirty="0">
                <a:latin typeface="+mj-lt"/>
              </a:rPr>
              <a:t>Add MDT user consent handling for </a:t>
            </a:r>
            <a:r>
              <a:rPr lang="en-US" altLang="zh-CN" sz="1400" dirty="0" smtClean="0">
                <a:latin typeface="+mj-lt"/>
              </a:rPr>
              <a:t>5G</a:t>
            </a:r>
          </a:p>
          <a:p>
            <a:pPr marL="893763" lvl="1" indent="-285750">
              <a:buFont typeface="Wingdings" panose="05000000000000000000" pitchFamily="2" charset="2"/>
              <a:buChar char="Ø"/>
            </a:pPr>
            <a:r>
              <a:rPr lang="en-US" altLang="zh-CN" sz="1400" dirty="0">
                <a:latin typeface="+mj-lt"/>
              </a:rPr>
              <a:t>MDT activation and deactivation mechanisms for </a:t>
            </a:r>
            <a:r>
              <a:rPr lang="en-US" altLang="zh-CN" sz="1400" dirty="0" smtClean="0">
                <a:latin typeface="+mj-lt"/>
              </a:rPr>
              <a:t>5G</a:t>
            </a:r>
          </a:p>
          <a:p>
            <a:pPr marL="893763" lvl="1" indent="-285750">
              <a:buFont typeface="Wingdings" panose="05000000000000000000" pitchFamily="2" charset="2"/>
              <a:buChar char="Ø"/>
            </a:pPr>
            <a:r>
              <a:rPr lang="en-US" altLang="zh-CN" sz="1400" dirty="0" smtClean="0">
                <a:latin typeface="+mj-lt"/>
              </a:rPr>
              <a:t>For area based MDT, </a:t>
            </a:r>
            <a:r>
              <a:rPr lang="en-US" altLang="zh-CN" sz="1400" dirty="0">
                <a:latin typeface="+mj-lt"/>
              </a:rPr>
              <a:t>Alignment with </a:t>
            </a:r>
            <a:r>
              <a:rPr lang="en-US" altLang="zh-CN" sz="1400" dirty="0" smtClean="0">
                <a:latin typeface="+mj-lt"/>
              </a:rPr>
              <a:t>RAN2, </a:t>
            </a:r>
            <a:r>
              <a:rPr lang="en-US" altLang="zh-CN" sz="1400" dirty="0">
                <a:latin typeface="+mj-lt"/>
              </a:rPr>
              <a:t>Add </a:t>
            </a:r>
            <a:r>
              <a:rPr lang="en-US" altLang="zh-CN" sz="1400" dirty="0" err="1">
                <a:latin typeface="+mj-lt"/>
              </a:rPr>
              <a:t>anonymization</a:t>
            </a:r>
            <a:r>
              <a:rPr lang="en-US" altLang="zh-CN" sz="1400" dirty="0">
                <a:latin typeface="+mj-lt"/>
              </a:rPr>
              <a:t> of MDT data for </a:t>
            </a:r>
            <a:r>
              <a:rPr lang="en-US" altLang="zh-CN" sz="1400" dirty="0" smtClean="0">
                <a:latin typeface="+mj-lt"/>
              </a:rPr>
              <a:t>5G,</a:t>
            </a:r>
            <a:r>
              <a:rPr lang="en-US" altLang="zh-CN" sz="1400" dirty="0">
                <a:latin typeface="+mj-lt"/>
              </a:rPr>
              <a:t> Add MDT specific configuration parameters for </a:t>
            </a:r>
            <a:r>
              <a:rPr lang="en-US" altLang="zh-CN" sz="1400" dirty="0" smtClean="0">
                <a:latin typeface="+mj-lt"/>
              </a:rPr>
              <a:t>5G</a:t>
            </a:r>
          </a:p>
          <a:p>
            <a:pPr marL="893763" lvl="1" indent="-285750">
              <a:buFont typeface="Wingdings" panose="05000000000000000000" pitchFamily="2" charset="2"/>
              <a:buChar char="Ø"/>
            </a:pPr>
            <a:r>
              <a:rPr lang="en-US" altLang="zh-CN" sz="1400" dirty="0">
                <a:latin typeface="+mj-lt"/>
              </a:rPr>
              <a:t>MDT requirements for </a:t>
            </a:r>
            <a:r>
              <a:rPr lang="en-US" altLang="zh-CN" sz="1400" dirty="0" smtClean="0">
                <a:latin typeface="+mj-lt"/>
              </a:rPr>
              <a:t>NR</a:t>
            </a:r>
          </a:p>
          <a:p>
            <a:pPr marL="893763" lvl="1" indent="-285750">
              <a:buFont typeface="Wingdings" panose="05000000000000000000" pitchFamily="2" charset="2"/>
              <a:buChar char="Ø"/>
            </a:pPr>
            <a:r>
              <a:rPr lang="en-US" altLang="zh-CN" sz="1400" dirty="0">
                <a:latin typeface="+mj-lt"/>
              </a:rPr>
              <a:t> MDT trace recording session start and stop mechanism for 5G </a:t>
            </a:r>
            <a:endParaRPr lang="zh-CN" altLang="zh-CN" sz="1400" dirty="0">
              <a:latin typeface="+mj-lt"/>
            </a:endParaRPr>
          </a:p>
          <a:p>
            <a:r>
              <a:rPr lang="en-GB" altLang="zh-CN" sz="1400" b="1" dirty="0" smtClean="0">
                <a:latin typeface="+mj-lt"/>
              </a:rPr>
              <a:t>FS_5GSAT_MO:</a:t>
            </a:r>
          </a:p>
          <a:p>
            <a:pPr marL="893763" lvl="1" indent="-285750">
              <a:buFont typeface="Wingdings" panose="05000000000000000000" pitchFamily="2" charset="2"/>
              <a:buChar char="Ø"/>
            </a:pPr>
            <a:r>
              <a:rPr lang="en-US" altLang="zh-CN" sz="1400" dirty="0">
                <a:latin typeface="+mj-lt"/>
              </a:rPr>
              <a:t>No contribution for this meeting.</a:t>
            </a:r>
            <a:endParaRPr lang="en-US" altLang="zh-CN" sz="1400" dirty="0" smtClean="0">
              <a:latin typeface="+mj-lt"/>
            </a:endParaRPr>
          </a:p>
          <a:p>
            <a:r>
              <a:rPr lang="en-GB" altLang="zh-CN" sz="1400" b="1" dirty="0" smtClean="0">
                <a:latin typeface="+mj-lt"/>
              </a:rPr>
              <a:t>TM_SBMA:</a:t>
            </a:r>
            <a:endParaRPr lang="en-GB" altLang="zh-CN" sz="1400" b="1" dirty="0">
              <a:latin typeface="+mj-lt"/>
            </a:endParaRPr>
          </a:p>
          <a:p>
            <a:pPr marL="893763" lvl="1" indent="-285750">
              <a:buFont typeface="Wingdings" panose="05000000000000000000" pitchFamily="2" charset="2"/>
              <a:buChar char="Ø"/>
            </a:pPr>
            <a:r>
              <a:rPr lang="en-US" altLang="zh-CN" sz="1400" dirty="0">
                <a:latin typeface="+mj-lt"/>
              </a:rPr>
              <a:t>No contribution for this meeting.</a:t>
            </a:r>
            <a:endParaRPr lang="en-GB" altLang="zh-CN" sz="1400" b="1" dirty="0">
              <a:latin typeface="+mj-lt"/>
            </a:endParaRPr>
          </a:p>
          <a:p>
            <a:r>
              <a:rPr lang="zh-CN" altLang="zh-CN" sz="1400" b="1" dirty="0">
                <a:latin typeface="+mj-lt"/>
              </a:rPr>
              <a:t>OAM_RTT</a:t>
            </a:r>
            <a:r>
              <a:rPr lang="en-US" altLang="zh-CN" sz="1400" b="1" dirty="0">
                <a:latin typeface="+mj-lt"/>
              </a:rPr>
              <a:t>:</a:t>
            </a:r>
          </a:p>
          <a:p>
            <a:pPr marL="893763" lvl="1" indent="-285750">
              <a:buFont typeface="Wingdings" panose="05000000000000000000" pitchFamily="2" charset="2"/>
              <a:buChar char="Ø"/>
            </a:pPr>
            <a:r>
              <a:rPr lang="en-US" altLang="zh-CN" sz="1400" dirty="0">
                <a:latin typeface="+mj-lt"/>
              </a:rPr>
              <a:t>No contribution for this meeting.</a:t>
            </a:r>
            <a:endParaRPr lang="en-GB" altLang="zh-CN" sz="1400" b="1" dirty="0">
              <a:latin typeface="+mj-lt"/>
            </a:endParaRPr>
          </a:p>
          <a:p>
            <a:r>
              <a:rPr lang="en-GB" altLang="zh-CN" sz="1400" b="1" dirty="0">
                <a:latin typeface="+mj-lt"/>
              </a:rPr>
              <a:t>5GDMS:</a:t>
            </a:r>
            <a:endParaRPr lang="zh-CN" altLang="zh-CN" sz="1400" dirty="0">
              <a:latin typeface="+mj-lt"/>
            </a:endParaRPr>
          </a:p>
          <a:p>
            <a:pPr marL="893763" lvl="1" indent="-285750">
              <a:buFont typeface="Wingdings" panose="05000000000000000000" pitchFamily="2" charset="2"/>
              <a:buChar char="Ø"/>
            </a:pPr>
            <a:r>
              <a:rPr lang="en-US" altLang="zh-CN" sz="1400" dirty="0">
                <a:latin typeface="+mj-lt"/>
              </a:rPr>
              <a:t>No contribution for this meeting</a:t>
            </a:r>
            <a:r>
              <a:rPr lang="en-US" altLang="zh-CN" sz="1400" dirty="0" smtClean="0">
                <a:latin typeface="+mj-lt"/>
              </a:rPr>
              <a:t>.</a:t>
            </a:r>
            <a:endParaRPr lang="zh-CN" altLang="zh-CN" sz="1400" b="1" dirty="0">
              <a:latin typeface="+mj-lt"/>
            </a:endParaRPr>
          </a:p>
        </p:txBody>
      </p:sp>
      <p:sp>
        <p:nvSpPr>
          <p:cNvPr id="7" name="文本框 6"/>
          <p:cNvSpPr txBox="1"/>
          <p:nvPr/>
        </p:nvSpPr>
        <p:spPr>
          <a:xfrm>
            <a:off x="272652" y="1061293"/>
            <a:ext cx="9776628" cy="292388"/>
          </a:xfrm>
          <a:prstGeom prst="rect">
            <a:avLst/>
          </a:prstGeom>
          <a:solidFill>
            <a:srgbClr val="C1E442"/>
          </a:solidFill>
        </p:spPr>
        <p:txBody>
          <a:bodyPr wrap="square" rtlCol="0">
            <a:spAutoFit/>
          </a:bodyPr>
          <a:lstStyle/>
          <a:p>
            <a:pPr algn="ctr"/>
            <a:r>
              <a:rPr lang="en-US" altLang="zh-CN" b="1" dirty="0" smtClean="0"/>
              <a:t>Working Progress</a:t>
            </a:r>
            <a:endParaRPr lang="zh-CN" altLang="en-US" b="1" dirty="0"/>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err="1" smtClean="0"/>
              <a:t>eNRM</a:t>
            </a:r>
            <a:r>
              <a:rPr lang="en-US" altLang="zh-CN" sz="3200" kern="0" dirty="0" smtClean="0"/>
              <a:t>/5G_SLICE_ePA/TM_SBMA/QOED/5GDMS/5G_SLICE_ePA_KPI/OAM_RTT/FS_5GSAT_MO/FS_PROTIMP (3/3)</a:t>
            </a:r>
            <a:endParaRPr lang="sv-SE" sz="3200" kern="0" dirty="0"/>
          </a:p>
        </p:txBody>
      </p:sp>
    </p:spTree>
    <p:extLst>
      <p:ext uri="{BB962C8B-B14F-4D97-AF65-F5344CB8AC3E}">
        <p14:creationId xmlns:p14="http://schemas.microsoft.com/office/powerpoint/2010/main" val="9623066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492180" y="4603"/>
            <a:ext cx="885259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EE_5G</a:t>
            </a:r>
            <a:endParaRPr lang="sv-SE" sz="3200" kern="0" dirty="0"/>
          </a:p>
        </p:txBody>
      </p:sp>
      <p:graphicFrame>
        <p:nvGraphicFramePr>
          <p:cNvPr id="7" name="表格 6"/>
          <p:cNvGraphicFramePr>
            <a:graphicFrameLocks noGrp="1"/>
          </p:cNvGraphicFramePr>
          <p:nvPr>
            <p:extLst>
              <p:ext uri="{D42A27DB-BD31-4B8C-83A1-F6EECF244321}">
                <p14:modId xmlns:p14="http://schemas.microsoft.com/office/powerpoint/2010/main" val="3710921585"/>
              </p:ext>
            </p:extLst>
          </p:nvPr>
        </p:nvGraphicFramePr>
        <p:xfrm>
          <a:off x="330512" y="1417609"/>
          <a:ext cx="11273564" cy="1249680"/>
        </p:xfrm>
        <a:graphic>
          <a:graphicData uri="http://schemas.openxmlformats.org/drawingml/2006/table">
            <a:tbl>
              <a:tblPr firstRow="1" bandRow="1">
                <a:tableStyleId>{5C22544A-7EE6-4342-B048-85BDC9FD1C3A}</a:tableStyleId>
              </a:tblPr>
              <a:tblGrid>
                <a:gridCol w="719728">
                  <a:extLst>
                    <a:ext uri="{9D8B030D-6E8A-4147-A177-3AD203B41FA5}">
                      <a16:colId xmlns:a16="http://schemas.microsoft.com/office/drawing/2014/main" xmlns="" val="20000"/>
                    </a:ext>
                  </a:extLst>
                </a:gridCol>
                <a:gridCol w="1890668">
                  <a:extLst>
                    <a:ext uri="{9D8B030D-6E8A-4147-A177-3AD203B41FA5}">
                      <a16:colId xmlns:a16="http://schemas.microsoft.com/office/drawing/2014/main" xmlns="" val="20001"/>
                    </a:ext>
                  </a:extLst>
                </a:gridCol>
                <a:gridCol w="1484656">
                  <a:extLst>
                    <a:ext uri="{9D8B030D-6E8A-4147-A177-3AD203B41FA5}">
                      <a16:colId xmlns:a16="http://schemas.microsoft.com/office/drawing/2014/main" xmlns="" val="20002"/>
                    </a:ext>
                  </a:extLst>
                </a:gridCol>
                <a:gridCol w="992011"/>
                <a:gridCol w="1374127"/>
                <a:gridCol w="1374127">
                  <a:extLst>
                    <a:ext uri="{9D8B030D-6E8A-4147-A177-3AD203B41FA5}">
                      <a16:colId xmlns:a16="http://schemas.microsoft.com/office/drawing/2014/main" xmlns="" val="20003"/>
                    </a:ext>
                  </a:extLst>
                </a:gridCol>
                <a:gridCol w="1067071"/>
                <a:gridCol w="1339116">
                  <a:extLst>
                    <a:ext uri="{9D8B030D-6E8A-4147-A177-3AD203B41FA5}">
                      <a16:colId xmlns:a16="http://schemas.microsoft.com/office/drawing/2014/main" xmlns="" val="20004"/>
                    </a:ext>
                  </a:extLst>
                </a:gridCol>
                <a:gridCol w="1032060">
                  <a:extLst>
                    <a:ext uri="{9D8B030D-6E8A-4147-A177-3AD203B41FA5}">
                      <a16:colId xmlns:a16="http://schemas.microsoft.com/office/drawing/2014/main" xmlns="" val="20005"/>
                    </a:ext>
                  </a:extLst>
                </a:gridCol>
              </a:tblGrid>
              <a:tr h="309099">
                <a:tc>
                  <a:txBody>
                    <a:bodyPr/>
                    <a:lstStyle/>
                    <a:p>
                      <a:pPr marL="0" algn="ctr" defTabSz="1219170" rtl="0" eaLnBrk="1" latinLnBrk="0" hangingPunct="1">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algn="ctr" defTabSz="1219170" rtl="0" eaLnBrk="1" latinLnBrk="0" hangingPunct="1">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b="1" kern="1200" dirty="0" err="1">
                          <a:solidFill>
                            <a:schemeClr val="lt1"/>
                          </a:solidFill>
                          <a:latin typeface="+mn-lt"/>
                          <a:ea typeface="+mn-ea"/>
                          <a:cs typeface="+mn-cs"/>
                        </a:rPr>
                        <a:t>Completion</a:t>
                      </a:r>
                      <a:r>
                        <a:rPr lang="sv-SE" sz="1400" b="1" kern="1200" dirty="0">
                          <a:solidFill>
                            <a:schemeClr val="lt1"/>
                          </a:solidFill>
                          <a:latin typeface="+mn-lt"/>
                          <a:ea typeface="+mn-ea"/>
                          <a:cs typeface="+mn-cs"/>
                        </a:rPr>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b="1" kern="1200" dirty="0" smtClean="0">
                          <a:solidFill>
                            <a:schemeClr val="lt1"/>
                          </a:solidFill>
                          <a:latin typeface="+mn-lt"/>
                          <a:ea typeface="+mn-ea"/>
                          <a:cs typeface="+mn-cs"/>
                        </a:rPr>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400" b="1" kern="1200" dirty="0">
                        <a:solidFill>
                          <a:schemeClr val="lt1"/>
                        </a:solidFill>
                        <a:latin typeface="+mn-lt"/>
                        <a:ea typeface="+mn-ea"/>
                        <a:cs typeface="+mn-cs"/>
                      </a:endParaRP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smtClean="0"/>
                        <a:t>Tdoc</a:t>
                      </a:r>
                      <a:r>
                        <a:rPr lang="en-US" altLang="zh-CN" sz="1400" dirty="0" smtClean="0"/>
                        <a:t> reference</a:t>
                      </a:r>
                      <a:endParaRPr lang="sv-SE" sz="1400" b="1" kern="1200" dirty="0">
                        <a:solidFill>
                          <a:schemeClr val="lt1"/>
                        </a:solidFill>
                        <a:latin typeface="+mn-lt"/>
                        <a:ea typeface="+mn-ea"/>
                        <a:cs typeface="+mn-cs"/>
                      </a:endParaRPr>
                    </a:p>
                  </a:txBody>
                  <a:tcPr anchor="ctr">
                    <a:solidFill>
                      <a:srgbClr val="C1E442"/>
                    </a:solidFill>
                  </a:tcPr>
                </a:tc>
                <a:tc>
                  <a:txBody>
                    <a:bodyPr/>
                    <a:lstStyle/>
                    <a:p>
                      <a:pPr marL="0" algn="ctr" defTabSz="1219170" rtl="0" eaLnBrk="1" latinLnBrk="0" hangingPunct="1"/>
                      <a:r>
                        <a:rPr lang="sv-SE" sz="1400" b="1" kern="1200" dirty="0">
                          <a:solidFill>
                            <a:schemeClr val="lt1"/>
                          </a:solidFill>
                          <a:latin typeface="+mn-lt"/>
                          <a:ea typeface="+mn-ea"/>
                          <a:cs typeface="+mn-cs"/>
                        </a:rPr>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smtClean="0"/>
                        <a:t>Rapporteur</a:t>
                      </a:r>
                    </a:p>
                    <a:p>
                      <a:pPr marL="0" algn="ctr" defTabSz="1219170" rtl="0" eaLnBrk="1" latinLnBrk="0" hangingPunct="1"/>
                      <a:endParaRPr lang="sv-SE" sz="1400" b="1" kern="1200" dirty="0">
                        <a:solidFill>
                          <a:schemeClr val="lt1"/>
                        </a:solidFill>
                        <a:latin typeface="+mn-lt"/>
                        <a:ea typeface="+mn-ea"/>
                        <a:cs typeface="+mn-cs"/>
                      </a:endParaRP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t>Related</a:t>
                      </a:r>
                      <a:r>
                        <a:rPr lang="sv-SE" altLang="zh-CN" sz="1400" baseline="0" dirty="0"/>
                        <a:t> groups</a:t>
                      </a:r>
                      <a:endParaRPr lang="sv-SE" sz="1400" b="1" kern="1200" dirty="0">
                        <a:solidFill>
                          <a:schemeClr val="lt1"/>
                        </a:solidFill>
                        <a:latin typeface="+mn-lt"/>
                        <a:ea typeface="+mn-ea"/>
                        <a:cs typeface="+mn-cs"/>
                      </a:endParaRP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b="1" kern="1200" dirty="0">
                          <a:solidFill>
                            <a:schemeClr val="lt1"/>
                          </a:solidFill>
                          <a:latin typeface="+mn-lt"/>
                          <a:ea typeface="+mn-ea"/>
                          <a:cs typeface="+mn-cs"/>
                        </a:rPr>
                        <a:t>Related </a:t>
                      </a:r>
                      <a:r>
                        <a:rPr lang="en-US" altLang="zh-CN" sz="1400" dirty="0"/>
                        <a:t>topic</a:t>
                      </a:r>
                      <a:endParaRPr lang="sv-SE" sz="1400" b="1" kern="1200" dirty="0">
                        <a:solidFill>
                          <a:schemeClr val="lt1"/>
                        </a:solidFill>
                        <a:latin typeface="+mn-lt"/>
                        <a:ea typeface="+mn-ea"/>
                        <a:cs typeface="+mn-cs"/>
                      </a:endParaRPr>
                    </a:p>
                  </a:txBody>
                  <a:tcPr anchor="ctr">
                    <a:solidFill>
                      <a:srgbClr val="C1E442"/>
                    </a:solidFill>
                  </a:tcPr>
                </a:tc>
                <a:extLst>
                  <a:ext uri="{0D108BD9-81ED-4DB2-BD59-A6C34878D82A}">
                    <a16:rowId xmlns:a16="http://schemas.microsoft.com/office/drawing/2014/main" xmlns="" val="10000"/>
                  </a:ext>
                </a:extLst>
              </a:tr>
              <a:tr h="309099">
                <a:tc>
                  <a:txBody>
                    <a:bodyPr/>
                    <a:lstStyle/>
                    <a:p>
                      <a:pPr algn="ctr">
                        <a:spcAft>
                          <a:spcPts val="0"/>
                        </a:spcAft>
                      </a:pPr>
                      <a:r>
                        <a:rPr lang="en-GB" sz="1200" b="0" kern="1200" dirty="0">
                          <a:solidFill>
                            <a:schemeClr val="tx1"/>
                          </a:solidFill>
                          <a:effectLst/>
                          <a:latin typeface="Arial" panose="020B0604020202020204" pitchFamily="34" charset="0"/>
                          <a:ea typeface="+mn-ea"/>
                          <a:cs typeface="Arial" panose="020B0604020202020204" pitchFamily="34" charset="0"/>
                        </a:rPr>
                        <a:t>EE_5G</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l">
                        <a:spcAft>
                          <a:spcPts val="900"/>
                        </a:spcAft>
                      </a:pPr>
                      <a:r>
                        <a:rPr lang="en-US" sz="1200" b="0" kern="1200" dirty="0">
                          <a:solidFill>
                            <a:schemeClr val="tx1"/>
                          </a:solidFill>
                          <a:effectLst/>
                          <a:latin typeface="Arial" panose="020B0604020202020204" pitchFamily="34" charset="0"/>
                          <a:ea typeface="+mn-ea"/>
                          <a:cs typeface="Arial" panose="020B0604020202020204" pitchFamily="34" charset="0"/>
                        </a:rPr>
                        <a:t>Energy efficiency of 5G</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b="0" kern="1200" dirty="0" smtClean="0">
                          <a:solidFill>
                            <a:schemeClr val="tx1"/>
                          </a:solidFill>
                          <a:effectLst/>
                          <a:latin typeface="Arial" panose="020B0604020202020204" pitchFamily="34" charset="0"/>
                          <a:ea typeface="+mn-ea"/>
                          <a:cs typeface="Arial" panose="020B0604020202020204" pitchFamily="34" charset="0"/>
                        </a:rPr>
                        <a:t>90%-&gt;92%-&gt;95%</a:t>
                      </a:r>
                    </a:p>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200" kern="1200" dirty="0" smtClean="0">
                          <a:solidFill>
                            <a:schemeClr val="dk1"/>
                          </a:solidFill>
                          <a:effectLst/>
                          <a:highlight>
                            <a:srgbClr val="FFFF00"/>
                          </a:highlight>
                          <a:latin typeface="Arial" panose="020B0604020202020204" pitchFamily="34" charset="0"/>
                          <a:ea typeface="+mn-ea"/>
                          <a:cs typeface="+mn-cs"/>
                        </a:rPr>
                        <a:t>(E.R.)</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Bef>
                          <a:spcPts val="1200"/>
                        </a:spcBef>
                        <a:spcAft>
                          <a:spcPts val="0"/>
                        </a:spcAft>
                      </a:pPr>
                      <a:r>
                        <a:rPr lang="sv-SE" sz="1200" b="0" kern="1200" dirty="0" smtClean="0">
                          <a:solidFill>
                            <a:schemeClr val="tx1"/>
                          </a:solidFill>
                          <a:effectLst/>
                          <a:latin typeface="Arial" panose="020B0604020202020204" pitchFamily="34" charset="0"/>
                          <a:ea typeface="+mn-ea"/>
                          <a:cs typeface="Arial" panose="020B0604020202020204" pitchFamily="34" charset="0"/>
                        </a:rPr>
                        <a:t>TS 28.310</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200" b="0" kern="1200" dirty="0" smtClean="0">
                          <a:solidFill>
                            <a:schemeClr val="tx1"/>
                          </a:solidFill>
                          <a:effectLst/>
                          <a:latin typeface="Arial" panose="020B0604020202020204" pitchFamily="34" charset="0"/>
                          <a:ea typeface="+mn-ea"/>
                          <a:cs typeface="Arial" panose="020B0604020202020204" pitchFamily="34" charset="0"/>
                          <a:hlinkClick r:id="rId2"/>
                        </a:rPr>
                        <a:t>SP-180819</a:t>
                      </a:r>
                      <a:endParaRPr lang="sv-SE" sz="1200" b="0" kern="1200" dirty="0" smtClean="0">
                        <a:solidFill>
                          <a:schemeClr val="tx1"/>
                        </a:solidFill>
                        <a:effectLst/>
                        <a:latin typeface="Arial" panose="020B0604020202020204" pitchFamily="34" charset="0"/>
                        <a:ea typeface="+mn-ea"/>
                        <a:cs typeface="Arial" panose="020B0604020202020204" pitchFamily="34" charset="0"/>
                      </a:endParaRPr>
                    </a:p>
                    <a:p>
                      <a:pPr algn="ctr">
                        <a:spcAft>
                          <a:spcPts val="0"/>
                        </a:spcAft>
                      </a:pP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en-GB" sz="1200" b="0" kern="1200" dirty="0" smtClean="0">
                          <a:solidFill>
                            <a:schemeClr val="tx1"/>
                          </a:solidFill>
                          <a:effectLst/>
                          <a:latin typeface="Arial" panose="020B0604020202020204" pitchFamily="34" charset="0"/>
                          <a:ea typeface="+mn-ea"/>
                          <a:cs typeface="Arial" panose="020B0604020202020204" pitchFamily="34" charset="0"/>
                        </a:rPr>
                        <a:t>SA#87 (03/2020) </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200" b="0" kern="1200" dirty="0" smtClean="0">
                          <a:solidFill>
                            <a:schemeClr val="tx1"/>
                          </a:solidFill>
                          <a:effectLst/>
                          <a:latin typeface="Arial" panose="020B0604020202020204" pitchFamily="34" charset="0"/>
                          <a:ea typeface="+mn-ea"/>
                          <a:cs typeface="Arial" panose="020B0604020202020204" pitchFamily="34" charset="0"/>
                        </a:rPr>
                        <a:t>Orange</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RAN3, ETSI EE, ITU-T SG5</a:t>
                      </a:r>
                    </a:p>
                  </a:txBody>
                  <a:tcPr marL="68580" marR="68580" marT="0" marB="0" anchor="ctr">
                    <a:solidFill>
                      <a:schemeClr val="tx2">
                        <a:lumMod val="20000"/>
                        <a:lumOff val="80000"/>
                      </a:schemeClr>
                    </a:solidFill>
                  </a:tcPr>
                </a:tc>
                <a:tc>
                  <a:txBody>
                    <a:bodyPr/>
                    <a:lstStyle/>
                    <a:p>
                      <a:pPr algn="ctr">
                        <a:spcAft>
                          <a:spcPts val="0"/>
                        </a:spcAft>
                      </a:pPr>
                      <a:r>
                        <a:rPr lang="sv-SE" sz="1200" b="0" kern="1200" dirty="0">
                          <a:solidFill>
                            <a:schemeClr val="tx1"/>
                          </a:solidFill>
                          <a:effectLst/>
                          <a:latin typeface="Arial" panose="020B0604020202020204" pitchFamily="34" charset="0"/>
                          <a:ea typeface="+mn-ea"/>
                          <a:cs typeface="Arial" panose="020B0604020202020204" pitchFamily="34" charset="0"/>
                        </a:rPr>
                        <a:t>Energy</a:t>
                      </a:r>
                      <a:r>
                        <a:rPr lang="sv-SE" sz="1200" b="0" kern="1200" baseline="0" dirty="0">
                          <a:solidFill>
                            <a:schemeClr val="tx1"/>
                          </a:solidFill>
                          <a:effectLst/>
                          <a:latin typeface="Arial" panose="020B0604020202020204" pitchFamily="34" charset="0"/>
                          <a:ea typeface="+mn-ea"/>
                          <a:cs typeface="Arial" panose="020B0604020202020204" pitchFamily="34" charset="0"/>
                        </a:rPr>
                        <a:t> saving, EE measurements</a:t>
                      </a:r>
                      <a:endParaRPr lang="sv-SE" sz="12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1"/>
                  </a:ext>
                </a:extLst>
              </a:tr>
            </a:tbl>
          </a:graphicData>
        </a:graphic>
      </p:graphicFrame>
      <p:sp>
        <p:nvSpPr>
          <p:cNvPr id="8" name="矩形 7"/>
          <p:cNvSpPr/>
          <p:nvPr/>
        </p:nvSpPr>
        <p:spPr>
          <a:xfrm>
            <a:off x="445969" y="2990455"/>
            <a:ext cx="11042650" cy="1323439"/>
          </a:xfrm>
          <a:prstGeom prst="rect">
            <a:avLst/>
          </a:prstGeom>
        </p:spPr>
        <p:txBody>
          <a:bodyPr wrap="square">
            <a:spAutoFit/>
          </a:bodyPr>
          <a:lstStyle/>
          <a:p>
            <a:pPr marL="342900" indent="-342900">
              <a:buFont typeface="Wingdings" panose="05000000000000000000" pitchFamily="2" charset="2"/>
              <a:buChar char="Ø"/>
            </a:pPr>
            <a:r>
              <a:rPr lang="en-US" altLang="zh-CN" sz="1600" dirty="0">
                <a:latin typeface="+mj-lt"/>
              </a:rPr>
              <a:t>Reply LS on analytics support for energy saving to SA and SA2 was agreed.</a:t>
            </a:r>
            <a:endParaRPr lang="en-GB" altLang="zh-CN" sz="1600" dirty="0">
              <a:latin typeface="+mj-lt"/>
            </a:endParaRPr>
          </a:p>
          <a:p>
            <a:pPr marL="342900" indent="-342900">
              <a:buFont typeface="Wingdings" panose="05000000000000000000" pitchFamily="2" charset="2"/>
              <a:buChar char="Ø"/>
            </a:pPr>
            <a:r>
              <a:rPr lang="en-US" altLang="zh-CN" sz="1600" dirty="0">
                <a:latin typeface="+mj-lt"/>
              </a:rPr>
              <a:t>Add solution for distributed energy saving management</a:t>
            </a:r>
            <a:endParaRPr lang="zh-CN" altLang="zh-CN" sz="1600" dirty="0">
              <a:latin typeface="+mj-lt"/>
            </a:endParaRPr>
          </a:p>
          <a:p>
            <a:pPr marL="342900" indent="-342900">
              <a:buFont typeface="Wingdings" panose="05000000000000000000" pitchFamily="2" charset="2"/>
              <a:buChar char="Ø"/>
            </a:pPr>
            <a:r>
              <a:rPr lang="en-US" altLang="zh-CN" sz="1600" dirty="0">
                <a:latin typeface="+mj-lt"/>
              </a:rPr>
              <a:t>Add solution for centralized energy saving management</a:t>
            </a:r>
            <a:endParaRPr lang="zh-CN" altLang="zh-CN" sz="1600" dirty="0">
              <a:latin typeface="+mj-lt"/>
            </a:endParaRPr>
          </a:p>
          <a:p>
            <a:pPr marL="342900" lvl="0" indent="-342900">
              <a:buFont typeface="Wingdings" panose="05000000000000000000" pitchFamily="2" charset="2"/>
              <a:buChar char="Ø"/>
            </a:pPr>
            <a:r>
              <a:rPr lang="en-US" altLang="zh-CN" sz="1600" dirty="0">
                <a:latin typeface="+mj-lt"/>
              </a:rPr>
              <a:t>R</a:t>
            </a:r>
            <a:r>
              <a:rPr lang="en-US" altLang="zh-CN" sz="1600" dirty="0" smtClean="0">
                <a:latin typeface="+mj-lt"/>
              </a:rPr>
              <a:t>equirement </a:t>
            </a:r>
            <a:r>
              <a:rPr lang="en-US" altLang="zh-CN" sz="1600" dirty="0">
                <a:latin typeface="+mj-lt"/>
              </a:rPr>
              <a:t>on energy saving </a:t>
            </a:r>
            <a:r>
              <a:rPr lang="en-US" altLang="zh-CN" sz="1600" dirty="0" smtClean="0">
                <a:latin typeface="+mj-lt"/>
              </a:rPr>
              <a:t>reactivation</a:t>
            </a:r>
          </a:p>
          <a:p>
            <a:pPr marL="342900" lvl="0" indent="-342900">
              <a:buFont typeface="Wingdings" panose="05000000000000000000" pitchFamily="2" charset="2"/>
              <a:buChar char="Ø"/>
            </a:pPr>
            <a:r>
              <a:rPr lang="en-US" altLang="zh-CN" sz="1600" dirty="0" smtClean="0">
                <a:latin typeface="+mj-lt"/>
              </a:rPr>
              <a:t>TS 28.310 is agreed for </a:t>
            </a:r>
            <a:r>
              <a:rPr lang="en-US" altLang="zh-CN" sz="1600" dirty="0">
                <a:latin typeface="+mj-lt"/>
              </a:rPr>
              <a:t>approval to SA#87</a:t>
            </a:r>
          </a:p>
        </p:txBody>
      </p:sp>
      <p:sp>
        <p:nvSpPr>
          <p:cNvPr id="9" name="文本框 8"/>
          <p:cNvSpPr txBox="1"/>
          <p:nvPr/>
        </p:nvSpPr>
        <p:spPr>
          <a:xfrm>
            <a:off x="330512" y="2682678"/>
            <a:ext cx="11273566" cy="292388"/>
          </a:xfrm>
          <a:prstGeom prst="rect">
            <a:avLst/>
          </a:prstGeom>
          <a:solidFill>
            <a:srgbClr val="C1E442"/>
          </a:solidFill>
        </p:spPr>
        <p:txBody>
          <a:bodyPr wrap="square" rtlCol="0">
            <a:spAutoFit/>
          </a:bodyPr>
          <a:lstStyle/>
          <a:p>
            <a:pPr algn="ctr"/>
            <a:r>
              <a:rPr lang="en-US" altLang="zh-CN" b="1" dirty="0" smtClean="0"/>
              <a:t>Working Progress</a:t>
            </a:r>
            <a:endParaRPr lang="zh-CN" altLang="en-US" b="1" dirty="0"/>
          </a:p>
        </p:txBody>
      </p:sp>
    </p:spTree>
    <p:extLst>
      <p:ext uri="{BB962C8B-B14F-4D97-AF65-F5344CB8AC3E}">
        <p14:creationId xmlns:p14="http://schemas.microsoft.com/office/powerpoint/2010/main" val="32019076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492180" y="4603"/>
            <a:ext cx="885259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ONAP3GPP </a:t>
            </a:r>
            <a:r>
              <a:rPr lang="en-US" altLang="zh-CN" sz="3200" kern="0" dirty="0" smtClean="0"/>
              <a:t>&amp; 5GMNC</a:t>
            </a:r>
            <a:endParaRPr lang="sv-SE" sz="3200" kern="0" dirty="0"/>
          </a:p>
        </p:txBody>
      </p:sp>
      <p:graphicFrame>
        <p:nvGraphicFramePr>
          <p:cNvPr id="7" name="Content Placeholder 3"/>
          <p:cNvGraphicFramePr>
            <a:graphicFrameLocks/>
          </p:cNvGraphicFramePr>
          <p:nvPr>
            <p:extLst>
              <p:ext uri="{D42A27DB-BD31-4B8C-83A1-F6EECF244321}">
                <p14:modId xmlns:p14="http://schemas.microsoft.com/office/powerpoint/2010/main" val="596638029"/>
              </p:ext>
            </p:extLst>
          </p:nvPr>
        </p:nvGraphicFramePr>
        <p:xfrm>
          <a:off x="324160" y="1281277"/>
          <a:ext cx="11273568" cy="1619532"/>
        </p:xfrm>
        <a:graphic>
          <a:graphicData uri="http://schemas.openxmlformats.org/drawingml/2006/table">
            <a:tbl>
              <a:tblPr firstRow="1" bandRow="1">
                <a:tableStyleId>{5C22544A-7EE6-4342-B048-85BDC9FD1C3A}</a:tableStyleId>
              </a:tblPr>
              <a:tblGrid>
                <a:gridCol w="730816">
                  <a:extLst>
                    <a:ext uri="{9D8B030D-6E8A-4147-A177-3AD203B41FA5}">
                      <a16:colId xmlns:a16="http://schemas.microsoft.com/office/drawing/2014/main" xmlns="" val="23408469"/>
                    </a:ext>
                  </a:extLst>
                </a:gridCol>
                <a:gridCol w="2264053">
                  <a:extLst>
                    <a:ext uri="{9D8B030D-6E8A-4147-A177-3AD203B41FA5}">
                      <a16:colId xmlns:a16="http://schemas.microsoft.com/office/drawing/2014/main" xmlns="" val="1386727148"/>
                    </a:ext>
                  </a:extLst>
                </a:gridCol>
                <a:gridCol w="1058775">
                  <a:extLst>
                    <a:ext uri="{9D8B030D-6E8A-4147-A177-3AD203B41FA5}">
                      <a16:colId xmlns:a16="http://schemas.microsoft.com/office/drawing/2014/main" xmlns="" val="4240727412"/>
                    </a:ext>
                  </a:extLst>
                </a:gridCol>
                <a:gridCol w="1111784"/>
                <a:gridCol w="1221628"/>
                <a:gridCol w="1221628">
                  <a:extLst>
                    <a:ext uri="{9D8B030D-6E8A-4147-A177-3AD203B41FA5}">
                      <a16:colId xmlns:a16="http://schemas.microsoft.com/office/drawing/2014/main" xmlns="" val="1675550634"/>
                    </a:ext>
                  </a:extLst>
                </a:gridCol>
                <a:gridCol w="1221628"/>
                <a:gridCol w="1221628">
                  <a:extLst>
                    <a:ext uri="{9D8B030D-6E8A-4147-A177-3AD203B41FA5}">
                      <a16:colId xmlns:a16="http://schemas.microsoft.com/office/drawing/2014/main" xmlns="" val="20004"/>
                    </a:ext>
                  </a:extLst>
                </a:gridCol>
                <a:gridCol w="1221628">
                  <a:extLst>
                    <a:ext uri="{9D8B030D-6E8A-4147-A177-3AD203B41FA5}">
                      <a16:colId xmlns:a16="http://schemas.microsoft.com/office/drawing/2014/main" xmlns="" val="20005"/>
                    </a:ext>
                  </a:extLst>
                </a:gridCol>
              </a:tblGrid>
              <a:tr h="294686">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smtClean="0"/>
                        <a:t>TS/TR</a:t>
                      </a:r>
                      <a:endParaRPr lang="sv-SE" sz="14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smtClean="0"/>
                        <a:t>Tdoc</a:t>
                      </a:r>
                      <a:r>
                        <a:rPr lang="en-US" altLang="zh-CN" sz="1400" dirty="0" smtClean="0"/>
                        <a:t> reference</a:t>
                      </a:r>
                      <a:endParaRPr lang="sv-SE" sz="1400" dirty="0"/>
                    </a:p>
                  </a:txBody>
                  <a:tcPr anchor="ctr">
                    <a:solidFill>
                      <a:srgbClr val="C1E442"/>
                    </a:solidFill>
                  </a:tcPr>
                </a:tc>
                <a:tc>
                  <a:txBody>
                    <a:bodyPr/>
                    <a:lstStyle/>
                    <a:p>
                      <a:pPr algn="ctr"/>
                      <a:r>
                        <a:rPr lang="sv-SE" sz="14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smtClean="0"/>
                        <a:t>Rapporteur</a:t>
                      </a:r>
                    </a:p>
                    <a:p>
                      <a:pPr algn="ctr"/>
                      <a:endParaRPr lang="sv-SE" sz="1400" dirty="0"/>
                    </a:p>
                  </a:txBody>
                  <a:tcPr anchor="ctr">
                    <a:solidFill>
                      <a:srgbClr val="C1E442"/>
                    </a:solidFill>
                  </a:tcPr>
                </a:tc>
                <a:tc>
                  <a:txBody>
                    <a:bodyPr/>
                    <a:lstStyle/>
                    <a:p>
                      <a:pPr algn="ctr"/>
                      <a:r>
                        <a:rPr lang="sv-SE" sz="1400" dirty="0"/>
                        <a:t>Related groups</a:t>
                      </a:r>
                    </a:p>
                  </a:txBody>
                  <a:tcPr anchor="ctr">
                    <a:solidFill>
                      <a:srgbClr val="C1E442"/>
                    </a:solidFill>
                  </a:tcPr>
                </a:tc>
                <a:tc>
                  <a:txBody>
                    <a:bodyPr/>
                    <a:lstStyle/>
                    <a:p>
                      <a:pPr algn="ctr"/>
                      <a:r>
                        <a:rPr lang="sv-SE" sz="1400" dirty="0"/>
                        <a:t>Related</a:t>
                      </a:r>
                      <a:r>
                        <a:rPr lang="sv-SE" sz="1400" baseline="0" dirty="0"/>
                        <a:t> </a:t>
                      </a:r>
                      <a:r>
                        <a:rPr lang="en-US" altLang="zh-CN" sz="1400" dirty="0"/>
                        <a:t>topic</a:t>
                      </a:r>
                      <a:endParaRPr lang="sv-SE" sz="1400" dirty="0"/>
                    </a:p>
                  </a:txBody>
                  <a:tcPr anchor="ctr">
                    <a:solidFill>
                      <a:srgbClr val="C1E442"/>
                    </a:solidFill>
                  </a:tcPr>
                </a:tc>
                <a:extLst>
                  <a:ext uri="{0D108BD9-81ED-4DB2-BD59-A6C34878D82A}">
                    <a16:rowId xmlns:a16="http://schemas.microsoft.com/office/drawing/2014/main" xmlns="" val="2515750895"/>
                  </a:ext>
                </a:extLst>
              </a:tr>
              <a:tr h="369852">
                <a:tc>
                  <a:txBody>
                    <a:bodyPr/>
                    <a:lstStyle/>
                    <a:p>
                      <a:pPr algn="ctr">
                        <a:spcAft>
                          <a:spcPts val="900"/>
                        </a:spcAft>
                      </a:pPr>
                      <a:r>
                        <a:rPr lang="en-GB" sz="1200" kern="1200" dirty="0">
                          <a:solidFill>
                            <a:schemeClr val="dk1"/>
                          </a:solidFill>
                          <a:effectLst/>
                          <a:latin typeface="Arial" panose="020B0604020202020204" pitchFamily="34" charset="0"/>
                          <a:ea typeface="+mn-ea"/>
                          <a:cs typeface="+mn-cs"/>
                        </a:rPr>
                        <a:t>ONAP3GPP</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l">
                        <a:spcAft>
                          <a:spcPts val="0"/>
                        </a:spcAft>
                      </a:pPr>
                      <a:r>
                        <a:rPr lang="en-US" sz="1200" kern="1200" dirty="0">
                          <a:solidFill>
                            <a:schemeClr val="dk1"/>
                          </a:solidFill>
                          <a:effectLst/>
                          <a:latin typeface="Arial" panose="020B0604020202020204" pitchFamily="34" charset="0"/>
                          <a:ea typeface="+mn-ea"/>
                          <a:cs typeface="+mn-cs"/>
                        </a:rPr>
                        <a:t>Integration of ONAP and 3GPP 5G management framework</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Arial" panose="020B0604020202020204" pitchFamily="34" charset="0"/>
                          <a:ea typeface="+mn-ea"/>
                          <a:cs typeface="+mn-cs"/>
                        </a:rPr>
                        <a:t>40%</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Arial" panose="020B0604020202020204" pitchFamily="34" charset="0"/>
                          <a:ea typeface="+mn-ea"/>
                          <a:cs typeface="+mn-cs"/>
                        </a:rPr>
                        <a:t>-&gt;65%-&gt;</a:t>
                      </a:r>
                      <a:r>
                        <a:rPr lang="sv-SE" altLang="zh-CN" sz="1200" kern="1200" dirty="0" smtClean="0">
                          <a:solidFill>
                            <a:schemeClr val="dk1"/>
                          </a:solidFill>
                          <a:effectLst/>
                          <a:highlight>
                            <a:srgbClr val="00FF00"/>
                          </a:highlight>
                          <a:latin typeface="Arial" panose="020B0604020202020204" pitchFamily="34" charset="0"/>
                          <a:ea typeface="+mn-ea"/>
                          <a:cs typeface="+mn-cs"/>
                        </a:rPr>
                        <a:t>100%</a:t>
                      </a:r>
                      <a:endParaRPr lang="sv-SE" altLang="zh-CN" sz="12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Arial" panose="020B0604020202020204" pitchFamily="34" charset="0"/>
                          <a:ea typeface="+mn-ea"/>
                          <a:cs typeface="+mn-cs"/>
                        </a:rPr>
                        <a:t>TS 28.540/28.622/28.623/28.532</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200" kern="1200" dirty="0" smtClean="0">
                          <a:solidFill>
                            <a:schemeClr val="dk1"/>
                          </a:solidFill>
                          <a:effectLst/>
                          <a:latin typeface="Arial" panose="020B0604020202020204" pitchFamily="34" charset="0"/>
                          <a:ea typeface="+mn-ea"/>
                          <a:cs typeface="+mn-cs"/>
                          <a:hlinkClick r:id="rId2"/>
                        </a:rPr>
                        <a:t>SP-190139</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GB" altLang="zh-CN" sz="1200" b="0" kern="1200" dirty="0" smtClean="0">
                          <a:solidFill>
                            <a:schemeClr val="tx1"/>
                          </a:solidFill>
                          <a:effectLst/>
                          <a:latin typeface="Arial" panose="020B0604020202020204" pitchFamily="34" charset="0"/>
                          <a:ea typeface="+mn-ea"/>
                          <a:cs typeface="Arial" panose="020B0604020202020204" pitchFamily="34" charset="0"/>
                        </a:rPr>
                        <a:t>SA#87 </a:t>
                      </a:r>
                      <a:r>
                        <a:rPr lang="en-GB" altLang="zh-CN" sz="1200" b="0" kern="1200" dirty="0">
                          <a:solidFill>
                            <a:schemeClr val="tx1"/>
                          </a:solidFill>
                          <a:effectLst/>
                          <a:latin typeface="Arial" panose="020B0604020202020204" pitchFamily="34" charset="0"/>
                          <a:ea typeface="+mn-ea"/>
                          <a:cs typeface="Arial" panose="020B0604020202020204" pitchFamily="34" charset="0"/>
                        </a:rPr>
                        <a:t>(03/2020)</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200" kern="1200" dirty="0" smtClean="0">
                          <a:solidFill>
                            <a:schemeClr val="dk1"/>
                          </a:solidFill>
                          <a:effectLst/>
                          <a:latin typeface="Arial" panose="020B0604020202020204" pitchFamily="34" charset="0"/>
                          <a:ea typeface="+mn-ea"/>
                          <a:cs typeface="+mn-cs"/>
                        </a:rPr>
                        <a:t>Orange, AT&amp;T</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200" kern="1200" dirty="0">
                          <a:solidFill>
                            <a:schemeClr val="dk1"/>
                          </a:solidFill>
                          <a:effectLst/>
                          <a:latin typeface="Arial" panose="020B0604020202020204" pitchFamily="34" charset="0"/>
                          <a:ea typeface="+mn-ea"/>
                          <a:cs typeface="+mn-cs"/>
                        </a:rPr>
                        <a:t>ONAP, ETSI ZSM</a:t>
                      </a:r>
                    </a:p>
                  </a:txBody>
                  <a:tcPr marL="68580" marR="68580" marT="0" marB="0" anchor="ctr">
                    <a:solidFill>
                      <a:schemeClr val="tx2">
                        <a:lumMod val="20000"/>
                        <a:lumOff val="80000"/>
                      </a:schemeClr>
                    </a:solidFill>
                  </a:tcPr>
                </a:tc>
                <a:tc>
                  <a:txBody>
                    <a:bodyPr/>
                    <a:lstStyle/>
                    <a:p>
                      <a:pPr algn="ctr">
                        <a:spcAft>
                          <a:spcPts val="0"/>
                        </a:spcAft>
                      </a:pPr>
                      <a:r>
                        <a:rPr lang="sv-SE" sz="1200" kern="1200" dirty="0">
                          <a:solidFill>
                            <a:schemeClr val="dk1"/>
                          </a:solidFill>
                          <a:effectLst/>
                          <a:latin typeface="Arial" panose="020B0604020202020204" pitchFamily="34" charset="0"/>
                          <a:ea typeface="+mn-ea"/>
                          <a:cs typeface="+mn-cs"/>
                        </a:rPr>
                        <a:t>3GPP-ONAP Integration</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1"/>
                  </a:ext>
                </a:extLst>
              </a:tr>
              <a:tr h="369852">
                <a:tc>
                  <a:txBody>
                    <a:bodyPr/>
                    <a:lstStyle/>
                    <a:p>
                      <a:pPr algn="ctr">
                        <a:spcAft>
                          <a:spcPts val="900"/>
                        </a:spcAft>
                      </a:pPr>
                      <a:r>
                        <a:rPr lang="sv-SE" sz="1200" kern="1200" dirty="0" smtClean="0">
                          <a:solidFill>
                            <a:schemeClr val="dk1"/>
                          </a:solidFill>
                          <a:effectLst/>
                          <a:latin typeface="Arial" panose="020B0604020202020204" pitchFamily="34" charset="0"/>
                          <a:ea typeface="+mn-ea"/>
                          <a:cs typeface="+mn-cs"/>
                        </a:rPr>
                        <a:t>5GMNC</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l">
                        <a:spcAft>
                          <a:spcPts val="0"/>
                        </a:spcAft>
                      </a:pPr>
                      <a:r>
                        <a:rPr lang="sv-SE" sz="1200" kern="1200" dirty="0" smtClean="0">
                          <a:solidFill>
                            <a:schemeClr val="dk1"/>
                          </a:solidFill>
                          <a:effectLst/>
                          <a:latin typeface="Arial" panose="020B0604020202020204" pitchFamily="34" charset="0"/>
                          <a:ea typeface="+mn-ea"/>
                          <a:cs typeface="+mn-cs"/>
                        </a:rPr>
                        <a:t>5G management capabilities</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Arial" panose="020B0604020202020204" pitchFamily="34" charset="0"/>
                          <a:ea typeface="+mn-ea"/>
                          <a:cs typeface="+mn-cs"/>
                        </a:rPr>
                        <a:t>0%-&gt;</a:t>
                      </a:r>
                      <a:r>
                        <a:rPr lang="sv-SE" altLang="zh-CN" sz="1200" kern="1200" dirty="0" smtClean="0">
                          <a:solidFill>
                            <a:schemeClr val="dk1"/>
                          </a:solidFill>
                          <a:effectLst/>
                          <a:highlight>
                            <a:srgbClr val="00FF00"/>
                          </a:highlight>
                          <a:latin typeface="Arial" panose="020B0604020202020204" pitchFamily="34" charset="0"/>
                          <a:ea typeface="+mn-ea"/>
                          <a:cs typeface="+mn-cs"/>
                        </a:rPr>
                        <a:t>100%</a:t>
                      </a:r>
                      <a:endParaRPr lang="sv-SE" altLang="zh-CN" sz="12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Arial" panose="020B0604020202020204" pitchFamily="34" charset="0"/>
                          <a:ea typeface="+mn-ea"/>
                          <a:cs typeface="+mn-cs"/>
                        </a:rPr>
                        <a:t>TS 28.537</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200" kern="1200" dirty="0" smtClean="0">
                          <a:solidFill>
                            <a:schemeClr val="dk1"/>
                          </a:solidFill>
                          <a:effectLst/>
                          <a:latin typeface="Arial" panose="020B0604020202020204" pitchFamily="34" charset="0"/>
                          <a:ea typeface="+mn-ea"/>
                          <a:cs typeface="+mn-cs"/>
                        </a:rPr>
                        <a:t>SP-191195</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GB" altLang="zh-CN" sz="1200" b="0" kern="1200" dirty="0" smtClean="0">
                          <a:solidFill>
                            <a:schemeClr val="tx1"/>
                          </a:solidFill>
                          <a:effectLst/>
                          <a:latin typeface="Arial" panose="020B0604020202020204" pitchFamily="34" charset="0"/>
                          <a:ea typeface="+mn-ea"/>
                          <a:cs typeface="Arial" panose="020B0604020202020204" pitchFamily="34" charset="0"/>
                        </a:rPr>
                        <a:t>SA#87 (03/2020)</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US" altLang="zh-CN" sz="1200" kern="1200" dirty="0" smtClean="0">
                          <a:solidFill>
                            <a:schemeClr val="dk1"/>
                          </a:solidFill>
                          <a:effectLst/>
                          <a:latin typeface="Arial" panose="020B0604020202020204" pitchFamily="34" charset="0"/>
                          <a:ea typeface="+mn-ea"/>
                          <a:cs typeface="+mn-cs"/>
                        </a:rPr>
                        <a:t>Orange</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US" altLang="zh-CN" sz="1200" kern="1200" dirty="0" smtClean="0">
                          <a:solidFill>
                            <a:schemeClr val="dk1"/>
                          </a:solidFill>
                          <a:effectLst/>
                          <a:latin typeface="Arial" panose="020B0604020202020204" pitchFamily="34" charset="0"/>
                          <a:ea typeface="+mn-ea"/>
                          <a:cs typeface="+mn-cs"/>
                        </a:rPr>
                        <a:t>-</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kern="1200" dirty="0" smtClean="0">
                          <a:solidFill>
                            <a:schemeClr val="dk1"/>
                          </a:solidFill>
                          <a:effectLst/>
                          <a:latin typeface="Arial" panose="020B0604020202020204" pitchFamily="34" charset="0"/>
                          <a:ea typeface="+mn-ea"/>
                          <a:cs typeface="+mn-cs"/>
                        </a:rPr>
                        <a:t>3GPP-ONAP Integration</a:t>
                      </a:r>
                      <a:endParaRPr lang="sv-SE" sz="12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bl>
          </a:graphicData>
        </a:graphic>
      </p:graphicFrame>
      <p:sp>
        <p:nvSpPr>
          <p:cNvPr id="8" name="文本框 7"/>
          <p:cNvSpPr txBox="1"/>
          <p:nvPr/>
        </p:nvSpPr>
        <p:spPr>
          <a:xfrm>
            <a:off x="324160" y="3028345"/>
            <a:ext cx="11273566" cy="292388"/>
          </a:xfrm>
          <a:prstGeom prst="rect">
            <a:avLst/>
          </a:prstGeom>
          <a:solidFill>
            <a:srgbClr val="C1E442"/>
          </a:solidFill>
        </p:spPr>
        <p:txBody>
          <a:bodyPr wrap="square" rtlCol="0">
            <a:spAutoFit/>
          </a:bodyPr>
          <a:lstStyle/>
          <a:p>
            <a:pPr algn="ctr"/>
            <a:r>
              <a:rPr lang="en-US" altLang="zh-CN" b="1" dirty="0" smtClean="0"/>
              <a:t>Working Progress</a:t>
            </a:r>
            <a:endParaRPr lang="zh-CN" altLang="en-US" b="1" dirty="0"/>
          </a:p>
        </p:txBody>
      </p:sp>
      <p:sp>
        <p:nvSpPr>
          <p:cNvPr id="9" name="矩形 8"/>
          <p:cNvSpPr/>
          <p:nvPr/>
        </p:nvSpPr>
        <p:spPr>
          <a:xfrm>
            <a:off x="266353" y="3448270"/>
            <a:ext cx="11162988" cy="1815882"/>
          </a:xfrm>
          <a:prstGeom prst="rect">
            <a:avLst/>
          </a:prstGeom>
        </p:spPr>
        <p:txBody>
          <a:bodyPr wrap="square">
            <a:spAutoFit/>
          </a:bodyPr>
          <a:lstStyle/>
          <a:p>
            <a:r>
              <a:rPr lang="en-US" altLang="zh-CN" sz="1600" b="1" dirty="0" smtClean="0">
                <a:latin typeface="+mj-lt"/>
              </a:rPr>
              <a:t>ONAP3GPP:</a:t>
            </a:r>
          </a:p>
          <a:p>
            <a:pPr marL="285750" indent="-285750">
              <a:buFont typeface="Wingdings" panose="05000000000000000000" pitchFamily="2" charset="2"/>
              <a:buChar char="Ø"/>
            </a:pPr>
            <a:r>
              <a:rPr lang="en-US" altLang="zh-CN" sz="1600" dirty="0" smtClean="0">
                <a:latin typeface="+mj-lt"/>
              </a:rPr>
              <a:t>Correction </a:t>
            </a:r>
            <a:r>
              <a:rPr lang="en-US" altLang="zh-CN" sz="1600" dirty="0">
                <a:latin typeface="+mj-lt"/>
              </a:rPr>
              <a:t>of </a:t>
            </a:r>
            <a:r>
              <a:rPr lang="en-US" altLang="zh-CN" sz="1600" dirty="0" err="1">
                <a:latin typeface="+mj-lt"/>
              </a:rPr>
              <a:t>MnS</a:t>
            </a:r>
            <a:r>
              <a:rPr lang="en-US" altLang="zh-CN" sz="1600" dirty="0">
                <a:latin typeface="+mj-lt"/>
              </a:rPr>
              <a:t> Stage 3 SSs for integration with ONAP </a:t>
            </a:r>
            <a:r>
              <a:rPr lang="en-US" altLang="zh-CN" sz="1600" dirty="0" smtClean="0">
                <a:latin typeface="+mj-lt"/>
              </a:rPr>
              <a:t>VES is agreed.</a:t>
            </a:r>
          </a:p>
          <a:p>
            <a:endParaRPr lang="en-US" altLang="zh-CN" sz="1600" dirty="0">
              <a:latin typeface="+mj-lt"/>
            </a:endParaRPr>
          </a:p>
          <a:p>
            <a:r>
              <a:rPr lang="en-US" altLang="zh-CN" sz="1600" b="1" dirty="0" smtClean="0">
                <a:latin typeface="+mj-lt"/>
              </a:rPr>
              <a:t>5GMNC:</a:t>
            </a:r>
          </a:p>
          <a:p>
            <a:pPr marL="285750" indent="-285750">
              <a:buFont typeface="Wingdings" panose="05000000000000000000" pitchFamily="2" charset="2"/>
              <a:buChar char="Ø"/>
            </a:pPr>
            <a:r>
              <a:rPr lang="en-US" altLang="zh-CN" sz="1600" dirty="0" smtClean="0">
                <a:latin typeface="+mj-lt"/>
              </a:rPr>
              <a:t>The group agreed to complete the 5G management capabilities work in Rel-16 which captured the heartbeat management features.</a:t>
            </a:r>
            <a:endParaRPr lang="en-US" altLang="zh-CN" sz="1600" dirty="0">
              <a:latin typeface="+mj-lt"/>
            </a:endParaRPr>
          </a:p>
          <a:p>
            <a:endParaRPr lang="en-US" altLang="zh-CN" sz="1600" dirty="0">
              <a:latin typeface="+mj-lt"/>
            </a:endParaRPr>
          </a:p>
        </p:txBody>
      </p:sp>
    </p:spTree>
    <p:extLst>
      <p:ext uri="{BB962C8B-B14F-4D97-AF65-F5344CB8AC3E}">
        <p14:creationId xmlns:p14="http://schemas.microsoft.com/office/powerpoint/2010/main" val="41088249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SA#87</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86207606"/>
              </p:ext>
            </p:extLst>
          </p:nvPr>
        </p:nvGraphicFramePr>
        <p:xfrm>
          <a:off x="263778" y="1506687"/>
          <a:ext cx="11776295" cy="2090871"/>
        </p:xfrm>
        <a:graphic>
          <a:graphicData uri="http://schemas.openxmlformats.org/drawingml/2006/table">
            <a:tbl>
              <a:tblPr firstRow="1" bandRow="1">
                <a:tableStyleId>{5C22544A-7EE6-4342-B048-85BDC9FD1C3A}</a:tableStyleId>
              </a:tblPr>
              <a:tblGrid>
                <a:gridCol w="1182414">
                  <a:extLst>
                    <a:ext uri="{9D8B030D-6E8A-4147-A177-3AD203B41FA5}">
                      <a16:colId xmlns="" xmlns:a16="http://schemas.microsoft.com/office/drawing/2014/main" val="570476699"/>
                    </a:ext>
                  </a:extLst>
                </a:gridCol>
                <a:gridCol w="6101020">
                  <a:extLst>
                    <a:ext uri="{9D8B030D-6E8A-4147-A177-3AD203B41FA5}">
                      <a16:colId xmlns="" xmlns:a16="http://schemas.microsoft.com/office/drawing/2014/main" val="2618836924"/>
                    </a:ext>
                  </a:extLst>
                </a:gridCol>
                <a:gridCol w="1560475"/>
                <a:gridCol w="2932386">
                  <a:extLst>
                    <a:ext uri="{9D8B030D-6E8A-4147-A177-3AD203B41FA5}">
                      <a16:colId xmlns="" xmlns:a16="http://schemas.microsoft.com/office/drawing/2014/main" val="301634896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405512">
                <a:tc>
                  <a:txBody>
                    <a:bodyPr/>
                    <a:lstStyle/>
                    <a:p>
                      <a:pPr marL="95250" marR="0" indent="0" algn="l" defTabSz="1219170" rtl="0" eaLnBrk="1" latinLnBrk="0" hangingPunct="1">
                        <a:spcAft>
                          <a:spcPts val="0"/>
                        </a:spcAft>
                      </a:pPr>
                      <a:r>
                        <a:rPr lang="en-US" sz="1400" b="0" i="0" u="none" strike="noStrike" kern="1200" baseline="0" dirty="0" smtClean="0">
                          <a:solidFill>
                            <a:schemeClr val="dk1"/>
                          </a:solidFill>
                          <a:latin typeface="Calibri" panose="020F0502020204030204" pitchFamily="34" charset="0"/>
                          <a:ea typeface="+mn-ea"/>
                          <a:cs typeface="+mn-cs"/>
                        </a:rPr>
                        <a:t>S5-201110</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28.537 for Information and approval to SA#87</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dk1"/>
                          </a:solidFill>
                          <a:latin typeface="Calibri" panose="020F0502020204030204" pitchFamily="34" charset="0"/>
                          <a:ea typeface="+mn-ea"/>
                          <a:cs typeface="+mn-cs"/>
                        </a:rPr>
                        <a:t> Orange</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en-US" sz="1400" b="0" i="0" u="none" strike="noStrike" kern="1200" baseline="0" dirty="0" smtClean="0">
                          <a:solidFill>
                            <a:schemeClr val="dk1"/>
                          </a:solidFill>
                          <a:latin typeface="Calibri" panose="020F0502020204030204" pitchFamily="34" charset="0"/>
                          <a:ea typeface="+mn-ea"/>
                          <a:cs typeface="+mn-cs"/>
                        </a:rPr>
                        <a:t>Information and approval </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21560">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S5-201339</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TS 28.310 for approval to SA#87</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smtClean="0">
                          <a:solidFill>
                            <a:schemeClr val="dk1"/>
                          </a:solidFill>
                          <a:latin typeface="Calibri" panose="020F0502020204030204" pitchFamily="34" charset="0"/>
                          <a:ea typeface="+mn-ea"/>
                          <a:cs typeface="+mn-cs"/>
                        </a:rPr>
                        <a:t>Orange</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smtClean="0">
                          <a:solidFill>
                            <a:schemeClr val="dk1"/>
                          </a:solidFill>
                          <a:latin typeface="Calibri" panose="020F0502020204030204" pitchFamily="34" charset="0"/>
                          <a:ea typeface="+mn-ea"/>
                          <a:cs typeface="+mn-cs"/>
                        </a:rPr>
                        <a:t>approval </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S5-201266</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TR 28.807 to SA for 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Exception to be sent to SA#87</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643342599"/>
              </p:ext>
            </p:extLst>
          </p:nvPr>
        </p:nvGraphicFramePr>
        <p:xfrm>
          <a:off x="1051178" y="1557487"/>
          <a:ext cx="8843909" cy="3474203"/>
        </p:xfrm>
        <a:graphic>
          <a:graphicData uri="http://schemas.openxmlformats.org/drawingml/2006/table">
            <a:tbl>
              <a:tblPr firstRow="1" bandRow="1">
                <a:tableStyleId>{5C22544A-7EE6-4342-B048-85BDC9FD1C3A}</a:tableStyleId>
              </a:tblPr>
              <a:tblGrid>
                <a:gridCol w="2311256">
                  <a:extLst>
                    <a:ext uri="{9D8B030D-6E8A-4147-A177-3AD203B41FA5}">
                      <a16:colId xmlns="" xmlns:a16="http://schemas.microsoft.com/office/drawing/2014/main" val="570476699"/>
                    </a:ext>
                  </a:extLst>
                </a:gridCol>
                <a:gridCol w="4972178">
                  <a:extLst>
                    <a:ext uri="{9D8B030D-6E8A-4147-A177-3AD203B41FA5}">
                      <a16:colId xmlns="" xmlns:a16="http://schemas.microsoft.com/office/drawing/2014/main" val="2618836924"/>
                    </a:ext>
                  </a:extLst>
                </a:gridCol>
                <a:gridCol w="1560475"/>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294357">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S5-201532(email approval)</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Rel-16 Work Item Exception for QOED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3790">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b="0" i="0" u="none" strike="noStrike" kern="1200" baseline="0" dirty="0" smtClean="0">
                          <a:solidFill>
                            <a:schemeClr val="dk1"/>
                          </a:solidFill>
                          <a:latin typeface="Calibri" panose="020F0502020204030204" pitchFamily="34" charset="0"/>
                          <a:ea typeface="+mn-ea"/>
                          <a:cs typeface="+mn-cs"/>
                        </a:rPr>
                        <a:t>S5-201521 </a:t>
                      </a:r>
                      <a:r>
                        <a:rPr lang="sv-SE" altLang="zh-CN" sz="1400" b="0" i="0" u="none" strike="noStrike" kern="1200" baseline="0" dirty="0" smtClean="0">
                          <a:solidFill>
                            <a:schemeClr val="dk1"/>
                          </a:solidFill>
                          <a:latin typeface="Calibri" panose="020F0502020204030204" pitchFamily="34" charset="0"/>
                          <a:ea typeface="+mn-ea"/>
                          <a:cs typeface="+mn-cs"/>
                        </a:rPr>
                        <a:t>(email approval)</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Rel-16 Exception sheet for WI 5G_SLICE_ePA</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en-US" altLang="zh-CN"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5310">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b="0" i="0" u="none" strike="noStrike" kern="1200" baseline="0" dirty="0" smtClean="0">
                          <a:solidFill>
                            <a:schemeClr val="dk1"/>
                          </a:solidFill>
                          <a:latin typeface="Calibri" panose="020F0502020204030204" pitchFamily="34" charset="0"/>
                          <a:ea typeface="+mn-ea"/>
                          <a:cs typeface="+mn-cs"/>
                        </a:rPr>
                        <a:t>S5-201530 </a:t>
                      </a:r>
                      <a:r>
                        <a:rPr lang="sv-SE" altLang="zh-CN" sz="1400" b="0" i="0" u="none" strike="noStrike" kern="1200" baseline="0" dirty="0" smtClean="0">
                          <a:solidFill>
                            <a:schemeClr val="dk1"/>
                          </a:solidFill>
                          <a:latin typeface="Calibri" panose="020F0502020204030204" pitchFamily="34" charset="0"/>
                          <a:ea typeface="+mn-ea"/>
                          <a:cs typeface="+mn-cs"/>
                        </a:rPr>
                        <a:t>(email approval)</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Rel-16 Exception sheet for </a:t>
                      </a:r>
                      <a:r>
                        <a:rPr lang="en-US" sz="1400" b="0" i="0" u="none" strike="noStrike" kern="1200" baseline="0" dirty="0" err="1" smtClean="0">
                          <a:solidFill>
                            <a:schemeClr val="dk1"/>
                          </a:solidFill>
                          <a:latin typeface="Calibri" panose="020F0502020204030204" pitchFamily="34" charset="0"/>
                          <a:ea typeface="+mn-ea"/>
                          <a:cs typeface="+mn-cs"/>
                        </a:rPr>
                        <a:t>eNRM</a:t>
                      </a: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3269">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S5-201523</a:t>
                      </a:r>
                      <a:r>
                        <a:rPr lang="sv-SE" altLang="zh-CN" sz="1400" b="0" i="0" u="none" strike="noStrike" kern="1200" baseline="0" dirty="0" smtClean="0">
                          <a:solidFill>
                            <a:schemeClr val="dk1"/>
                          </a:solidFill>
                          <a:latin typeface="Calibri" panose="020F0502020204030204" pitchFamily="34" charset="0"/>
                          <a:ea typeface="+mn-ea"/>
                          <a:cs typeface="+mn-cs"/>
                        </a:rPr>
                        <a:t>(email approval)</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altLang="zh-CN" sz="1400" b="0" i="0" u="none" strike="noStrike" kern="1200" baseline="0" dirty="0" smtClean="0">
                          <a:solidFill>
                            <a:schemeClr val="dk1"/>
                          </a:solidFill>
                          <a:latin typeface="Calibri" panose="020F0502020204030204" pitchFamily="34" charset="0"/>
                          <a:ea typeface="+mn-ea"/>
                          <a:cs typeface="+mn-cs"/>
                        </a:rPr>
                        <a:t>Rel-16 Exception sheet for 5GMSD</a:t>
                      </a: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9">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S5-201524</a:t>
                      </a:r>
                      <a:r>
                        <a:rPr lang="sv-SE" altLang="zh-CN" sz="1400" b="0" i="0" u="none" strike="noStrike" kern="1200" baseline="0" dirty="0" smtClean="0">
                          <a:solidFill>
                            <a:schemeClr val="dk1"/>
                          </a:solidFill>
                          <a:latin typeface="Calibri" panose="020F0502020204030204" pitchFamily="34" charset="0"/>
                          <a:ea typeface="+mn-ea"/>
                          <a:cs typeface="+mn-cs"/>
                        </a:rPr>
                        <a:t>(email approval)</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Rel-16 Work Item Exception for SON_5G </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Intel</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8">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S5-201531</a:t>
                      </a:r>
                      <a:r>
                        <a:rPr lang="sv-SE" altLang="zh-CN" sz="1400" b="0" i="0" u="none" strike="noStrike" kern="1200" baseline="0" dirty="0" smtClean="0">
                          <a:solidFill>
                            <a:schemeClr val="dk1"/>
                          </a:solidFill>
                          <a:latin typeface="Calibri" panose="020F0502020204030204" pitchFamily="34" charset="0"/>
                          <a:ea typeface="+mn-ea"/>
                          <a:cs typeface="+mn-cs"/>
                        </a:rPr>
                        <a:t>(email approval)</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Rel-16 Work Item Exception for MEMTANE</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Huawei</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8">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b="0" i="0" u="none" strike="noStrike" kern="1200" baseline="0" dirty="0" smtClean="0">
                          <a:solidFill>
                            <a:schemeClr val="dk1"/>
                          </a:solidFill>
                          <a:latin typeface="Calibri" panose="020F0502020204030204" pitchFamily="34" charset="0"/>
                          <a:ea typeface="+mn-ea"/>
                          <a:cs typeface="+mn-cs"/>
                        </a:rPr>
                        <a:t>S5-201474</a:t>
                      </a:r>
                      <a:r>
                        <a:rPr lang="sv-SE" altLang="zh-CN" sz="1400" b="0" i="0" u="none" strike="noStrike" kern="1200" baseline="0" dirty="0" smtClean="0">
                          <a:solidFill>
                            <a:schemeClr val="dk1"/>
                          </a:solidFill>
                          <a:latin typeface="Calibri" panose="020F0502020204030204" pitchFamily="34" charset="0"/>
                          <a:ea typeface="+mn-ea"/>
                          <a:cs typeface="+mn-cs"/>
                        </a:rPr>
                        <a:t>(email approval)</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Exception sheet for WI EE_5G</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8">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b="0" i="0" u="none" strike="noStrike" kern="1200" baseline="0" dirty="0" smtClean="0">
                          <a:solidFill>
                            <a:schemeClr val="dk1"/>
                          </a:solidFill>
                          <a:latin typeface="Calibri" panose="020F0502020204030204" pitchFamily="34" charset="0"/>
                          <a:ea typeface="+mn-ea"/>
                          <a:cs typeface="+mn-cs"/>
                        </a:rPr>
                        <a:t>S5-201475</a:t>
                      </a:r>
                      <a:r>
                        <a:rPr lang="sv-SE" altLang="zh-CN" sz="1400" b="0" i="0" u="none" strike="noStrike" kern="1200" baseline="0" dirty="0" smtClean="0">
                          <a:solidFill>
                            <a:schemeClr val="dk1"/>
                          </a:solidFill>
                          <a:latin typeface="Calibri" panose="020F0502020204030204" pitchFamily="34" charset="0"/>
                          <a:ea typeface="+mn-ea"/>
                          <a:cs typeface="+mn-cs"/>
                        </a:rPr>
                        <a:t>(email approval)</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Exception sheet for WI TM_SBMA</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8">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b="0" i="0" u="none" strike="noStrike" kern="1200" baseline="0" dirty="0" smtClean="0">
                          <a:solidFill>
                            <a:schemeClr val="dk1"/>
                          </a:solidFill>
                          <a:latin typeface="Calibri" panose="020F0502020204030204" pitchFamily="34" charset="0"/>
                          <a:ea typeface="+mn-ea"/>
                          <a:cs typeface="+mn-cs"/>
                        </a:rPr>
                        <a:t>S5-201360</a:t>
                      </a:r>
                      <a:r>
                        <a:rPr lang="sv-SE" altLang="zh-CN" sz="1400" b="0" i="0" u="none" strike="noStrike" kern="1200" baseline="0" dirty="0" smtClean="0">
                          <a:solidFill>
                            <a:schemeClr val="dk1"/>
                          </a:solidFill>
                          <a:latin typeface="Calibri" panose="020F0502020204030204" pitchFamily="34" charset="0"/>
                          <a:ea typeface="+mn-ea"/>
                          <a:cs typeface="+mn-cs"/>
                        </a:rPr>
                        <a:t>(email approval)</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Work Item Exception for Closed loop SLS Assurance</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8">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b="0" i="0" u="none" strike="noStrike" kern="1200" baseline="0" dirty="0" smtClean="0">
                          <a:solidFill>
                            <a:schemeClr val="dk1"/>
                          </a:solidFill>
                          <a:latin typeface="Calibri" panose="020F0502020204030204" pitchFamily="34" charset="0"/>
                          <a:ea typeface="+mn-ea"/>
                          <a:cs typeface="+mn-cs"/>
                        </a:rPr>
                        <a:t>S5-201476</a:t>
                      </a:r>
                      <a:r>
                        <a:rPr lang="sv-SE" altLang="zh-CN" sz="1400" b="0" i="0" u="none" strike="noStrike" kern="1200" baseline="0" dirty="0" smtClean="0">
                          <a:solidFill>
                            <a:schemeClr val="dk1"/>
                          </a:solidFill>
                          <a:latin typeface="Calibri" panose="020F0502020204030204" pitchFamily="34" charset="0"/>
                          <a:ea typeface="+mn-ea"/>
                          <a:cs typeface="+mn-cs"/>
                        </a:rPr>
                        <a:t>(email approval)</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Exception sheet for WI OAM_RTT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Nokia</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0411901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 </a:t>
            </a:r>
            <a:br>
              <a:rPr lang="sv-SE" dirty="0" smtClean="0"/>
            </a:br>
            <a:r>
              <a:rPr lang="sv-SE" dirty="0" smtClean="0"/>
              <a:t>(to be confirmed)</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181987180"/>
              </p:ext>
            </p:extLst>
          </p:nvPr>
        </p:nvGraphicFramePr>
        <p:xfrm>
          <a:off x="413903" y="2216380"/>
          <a:ext cx="10981978" cy="2369541"/>
        </p:xfrm>
        <a:graphic>
          <a:graphicData uri="http://schemas.openxmlformats.org/drawingml/2006/table">
            <a:tbl>
              <a:tblPr firstRow="1" bandRow="1">
                <a:tableStyleId>{5C22544A-7EE6-4342-B048-85BDC9FD1C3A}</a:tableStyleId>
              </a:tblPr>
              <a:tblGrid>
                <a:gridCol w="8564747">
                  <a:extLst>
                    <a:ext uri="{9D8B030D-6E8A-4147-A177-3AD203B41FA5}">
                      <a16:colId xmlns="" xmlns:a16="http://schemas.microsoft.com/office/drawing/2014/main" val="2618836924"/>
                    </a:ext>
                  </a:extLst>
                </a:gridCol>
                <a:gridCol w="2417231"/>
              </a:tblGrid>
              <a:tr h="710928">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ctr" defTabSz="1219170" rtl="0" eaLnBrk="1" latinLnBrk="0" hangingPunct="1">
                        <a:spcAft>
                          <a:spcPts val="0"/>
                        </a:spcAft>
                      </a:pPr>
                      <a:endPar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ctr" defTabSz="1219170" rtl="0" eaLnBrk="1" latinLnBrk="0" hangingPunct="1">
                        <a:spcAft>
                          <a:spcPts val="0"/>
                        </a:spcAft>
                      </a:pPr>
                      <a:endPar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52871">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ctr" defTabSz="1219170" rtl="0" eaLnBrk="1" latinLnBrk="0" hangingPunct="1">
                        <a:spcAft>
                          <a:spcPts val="0"/>
                        </a:spcAft>
                      </a:pPr>
                      <a:endPar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6098344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8B78E712-7E90-46AF-8873-540771249AD5}" type="slidenum">
              <a:rPr lang="en-GB" smtClean="0"/>
              <a:pPr>
                <a:defRPr/>
              </a:pPr>
              <a:t>19</a:t>
            </a:fld>
            <a:endParaRPr lang="en-GB" dirty="0"/>
          </a:p>
        </p:txBody>
      </p:sp>
      <p:sp>
        <p:nvSpPr>
          <p:cNvPr id="5" name="Title 1"/>
          <p:cNvSpPr>
            <a:spLocks noGrp="1"/>
          </p:cNvSpPr>
          <p:nvPr>
            <p:ph type="title"/>
          </p:nvPr>
        </p:nvSpPr>
        <p:spPr>
          <a:xfrm>
            <a:off x="487680" y="116142"/>
            <a:ext cx="9112251" cy="1143000"/>
          </a:xfrm>
        </p:spPr>
        <p:txBody>
          <a:bodyPr/>
          <a:lstStyle/>
          <a:p>
            <a:r>
              <a:rPr lang="en-US" altLang="zh-CN" dirty="0" smtClean="0"/>
              <a:t>New action items from this meeting</a:t>
            </a:r>
            <a:endParaRPr lang="sv-SE" dirty="0"/>
          </a:p>
        </p:txBody>
      </p:sp>
      <p:graphicFrame>
        <p:nvGraphicFramePr>
          <p:cNvPr id="6" name="表格 5"/>
          <p:cNvGraphicFramePr>
            <a:graphicFrameLocks noGrp="1"/>
          </p:cNvGraphicFramePr>
          <p:nvPr>
            <p:extLst>
              <p:ext uri="{D42A27DB-BD31-4B8C-83A1-F6EECF244321}">
                <p14:modId xmlns:p14="http://schemas.microsoft.com/office/powerpoint/2010/main" val="1986624715"/>
              </p:ext>
            </p:extLst>
          </p:nvPr>
        </p:nvGraphicFramePr>
        <p:xfrm>
          <a:off x="231228" y="1163510"/>
          <a:ext cx="11619185" cy="4808220"/>
        </p:xfrm>
        <a:graphic>
          <a:graphicData uri="http://schemas.openxmlformats.org/drawingml/2006/table">
            <a:tbl>
              <a:tblPr>
                <a:tableStyleId>{5C22544A-7EE6-4342-B048-85BDC9FD1C3A}</a:tableStyleId>
              </a:tblPr>
              <a:tblGrid>
                <a:gridCol w="842376"/>
                <a:gridCol w="5568934"/>
                <a:gridCol w="751490"/>
                <a:gridCol w="2432565"/>
                <a:gridCol w="1014827"/>
                <a:gridCol w="1008993"/>
              </a:tblGrid>
              <a:tr h="0">
                <a:tc>
                  <a:txBody>
                    <a:bodyPr/>
                    <a:lstStyle/>
                    <a:p>
                      <a:pPr>
                        <a:spcAft>
                          <a:spcPts val="0"/>
                        </a:spcAft>
                      </a:pPr>
                      <a:r>
                        <a:rPr lang="en-GB" sz="1400" b="1">
                          <a:solidFill>
                            <a:srgbClr val="000000"/>
                          </a:solidFill>
                          <a:effectLst/>
                          <a:latin typeface="+mj-lt"/>
                          <a:ea typeface="宋体" panose="02010600030101010101" pitchFamily="2" charset="-122"/>
                        </a:rPr>
                        <a:t>Item</a:t>
                      </a:r>
                      <a:endParaRPr lang="zh-CN" sz="1400">
                        <a:effectLst/>
                        <a:latin typeface="+mj-lt"/>
                        <a:ea typeface="宋体" panose="02010600030101010101" pitchFamily="2" charset="-122"/>
                      </a:endParaRPr>
                    </a:p>
                  </a:txBody>
                  <a:tcPr marL="68580" marR="68580" marT="0" marB="0" anchor="ctr"/>
                </a:tc>
                <a:tc>
                  <a:txBody>
                    <a:bodyPr/>
                    <a:lstStyle/>
                    <a:p>
                      <a:pPr>
                        <a:spcAft>
                          <a:spcPts val="0"/>
                        </a:spcAft>
                      </a:pPr>
                      <a:r>
                        <a:rPr lang="en-GB" sz="1400" b="1">
                          <a:solidFill>
                            <a:srgbClr val="000000"/>
                          </a:solidFill>
                          <a:effectLst/>
                          <a:latin typeface="+mj-lt"/>
                          <a:ea typeface="宋体" panose="02010600030101010101" pitchFamily="2" charset="-122"/>
                        </a:rPr>
                        <a:t>Description</a:t>
                      </a:r>
                      <a:endParaRPr lang="zh-CN" sz="1400">
                        <a:effectLst/>
                        <a:latin typeface="+mj-lt"/>
                        <a:ea typeface="宋体" panose="02010600030101010101" pitchFamily="2" charset="-122"/>
                      </a:endParaRPr>
                    </a:p>
                  </a:txBody>
                  <a:tcPr marL="68580" marR="68580" marT="0" marB="0" anchor="ctr"/>
                </a:tc>
                <a:tc>
                  <a:txBody>
                    <a:bodyPr/>
                    <a:lstStyle/>
                    <a:p>
                      <a:pPr>
                        <a:spcAft>
                          <a:spcPts val="0"/>
                        </a:spcAft>
                      </a:pPr>
                      <a:r>
                        <a:rPr lang="en-GB" sz="1400" b="1">
                          <a:solidFill>
                            <a:srgbClr val="000000"/>
                          </a:solidFill>
                          <a:effectLst/>
                          <a:latin typeface="+mj-lt"/>
                          <a:ea typeface="宋体" panose="02010600030101010101" pitchFamily="2" charset="-122"/>
                        </a:rPr>
                        <a:t>Rel.</a:t>
                      </a:r>
                      <a:endParaRPr lang="zh-CN" sz="1400">
                        <a:effectLst/>
                        <a:latin typeface="+mj-lt"/>
                        <a:ea typeface="宋体" panose="02010600030101010101" pitchFamily="2" charset="-122"/>
                      </a:endParaRPr>
                    </a:p>
                  </a:txBody>
                  <a:tcPr marL="68580" marR="68580" marT="0" marB="0" anchor="ctr"/>
                </a:tc>
                <a:tc>
                  <a:txBody>
                    <a:bodyPr/>
                    <a:lstStyle/>
                    <a:p>
                      <a:pPr>
                        <a:spcAft>
                          <a:spcPts val="0"/>
                        </a:spcAft>
                      </a:pPr>
                      <a:r>
                        <a:rPr lang="en-GB" sz="1400" b="1">
                          <a:solidFill>
                            <a:srgbClr val="000000"/>
                          </a:solidFill>
                          <a:effectLst/>
                          <a:latin typeface="+mj-lt"/>
                          <a:ea typeface="宋体" panose="02010600030101010101" pitchFamily="2" charset="-122"/>
                        </a:rPr>
                        <a:t>Owner</a:t>
                      </a:r>
                      <a:endParaRPr lang="zh-CN" sz="1400">
                        <a:effectLst/>
                        <a:latin typeface="+mj-lt"/>
                        <a:ea typeface="宋体" panose="02010600030101010101" pitchFamily="2" charset="-122"/>
                      </a:endParaRPr>
                    </a:p>
                  </a:txBody>
                  <a:tcPr marL="68580" marR="68580" marT="0" marB="0" anchor="ctr"/>
                </a:tc>
                <a:tc>
                  <a:txBody>
                    <a:bodyPr/>
                    <a:lstStyle/>
                    <a:p>
                      <a:pPr>
                        <a:spcAft>
                          <a:spcPts val="0"/>
                        </a:spcAft>
                      </a:pPr>
                      <a:r>
                        <a:rPr lang="en-GB" sz="1400" b="1">
                          <a:solidFill>
                            <a:srgbClr val="000000"/>
                          </a:solidFill>
                          <a:effectLst/>
                          <a:latin typeface="+mj-lt"/>
                          <a:ea typeface="宋体" panose="02010600030101010101" pitchFamily="2" charset="-122"/>
                        </a:rPr>
                        <a:t>Status </a:t>
                      </a:r>
                      <a:endParaRPr lang="zh-CN" sz="1400">
                        <a:effectLst/>
                        <a:latin typeface="+mj-lt"/>
                        <a:ea typeface="宋体" panose="02010600030101010101" pitchFamily="2" charset="-122"/>
                      </a:endParaRPr>
                    </a:p>
                  </a:txBody>
                  <a:tcPr marL="68580" marR="68580" marT="0" marB="0" anchor="ctr"/>
                </a:tc>
                <a:tc>
                  <a:txBody>
                    <a:bodyPr/>
                    <a:lstStyle/>
                    <a:p>
                      <a:pPr>
                        <a:spcAft>
                          <a:spcPts val="0"/>
                        </a:spcAft>
                      </a:pPr>
                      <a:r>
                        <a:rPr lang="en-GB" sz="1400" b="1" dirty="0">
                          <a:solidFill>
                            <a:srgbClr val="000000"/>
                          </a:solidFill>
                          <a:effectLst/>
                          <a:latin typeface="+mj-lt"/>
                          <a:ea typeface="宋体" panose="02010600030101010101" pitchFamily="2" charset="-122"/>
                        </a:rPr>
                        <a:t>Target </a:t>
                      </a:r>
                      <a:endParaRPr lang="zh-CN" sz="1400" dirty="0">
                        <a:effectLst/>
                        <a:latin typeface="+mj-lt"/>
                        <a:ea typeface="宋体" panose="02010600030101010101" pitchFamily="2" charset="-122"/>
                      </a:endParaRPr>
                    </a:p>
                  </a:txBody>
                  <a:tcPr marL="68580" marR="68580" marT="0" marB="0" anchor="ctr"/>
                </a:tc>
              </a:tr>
              <a:tr h="0">
                <a:tc>
                  <a:txBody>
                    <a:bodyPr/>
                    <a:lstStyle/>
                    <a:p>
                      <a:pPr>
                        <a:spcAft>
                          <a:spcPts val="0"/>
                        </a:spcAft>
                      </a:pPr>
                      <a:r>
                        <a:rPr lang="en-GB" sz="1400" dirty="0">
                          <a:effectLst/>
                          <a:latin typeface="+mj-lt"/>
                        </a:rPr>
                        <a:t>129e.1</a:t>
                      </a:r>
                      <a:endParaRPr lang="zh-CN" sz="1400" dirty="0">
                        <a:effectLst/>
                        <a:latin typeface="+mj-lt"/>
                        <a:ea typeface="宋体" panose="02010600030101010101" pitchFamily="2" charset="-122"/>
                      </a:endParaRPr>
                    </a:p>
                  </a:txBody>
                  <a:tcPr marL="68580" marR="68580" marT="0" marB="0"/>
                </a:tc>
                <a:tc>
                  <a:txBody>
                    <a:bodyPr/>
                    <a:lstStyle/>
                    <a:p>
                      <a:pPr>
                        <a:spcAft>
                          <a:spcPts val="900"/>
                        </a:spcAft>
                      </a:pPr>
                      <a:r>
                        <a:rPr lang="en-GB" sz="1400" dirty="0">
                          <a:effectLst/>
                          <a:latin typeface="+mj-lt"/>
                        </a:rPr>
                        <a:t>clarification on the network slice related identifiers e.g. relation between SA2 NSI ID and SA5 network slice instance ID in NRM, etc.)”,  and clarify network slice and network slice instance definitions in 28.530 as well as looks that’s the root source of the confusion.( related </a:t>
                      </a:r>
                      <a:r>
                        <a:rPr lang="en-GB" sz="1400" dirty="0" err="1">
                          <a:effectLst/>
                          <a:latin typeface="+mj-lt"/>
                        </a:rPr>
                        <a:t>tdocs</a:t>
                      </a:r>
                      <a:r>
                        <a:rPr lang="en-GB" sz="1400" dirty="0">
                          <a:effectLst/>
                          <a:latin typeface="+mj-lt"/>
                        </a:rPr>
                        <a:t> S5-201114,S5-201115, S5-201111, S5-201112)</a:t>
                      </a:r>
                      <a:endParaRPr lang="zh-CN" sz="1400" dirty="0">
                        <a:effectLst/>
                        <a:latin typeface="+mj-lt"/>
                      </a:endParaRPr>
                    </a:p>
                    <a:p>
                      <a:pPr>
                        <a:spcAft>
                          <a:spcPts val="900"/>
                        </a:spcAft>
                      </a:pPr>
                      <a:r>
                        <a:rPr lang="en-GB" sz="1400" dirty="0">
                          <a:effectLst/>
                          <a:latin typeface="+mj-lt"/>
                        </a:rPr>
                        <a:t>Investigate if the NSI ID is used properly in stage 3 operations. Today in the spec, the NSI ID seems to be used as the DN of an operation and if so, that is wrong.</a:t>
                      </a:r>
                      <a:endParaRPr lang="zh-CN" sz="1400" dirty="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Rel-16</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Pingjing,Deepanshu,Attila, Olaf, Edwin</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Open</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SA5#130</a:t>
                      </a:r>
                      <a:endParaRPr lang="zh-CN" sz="1400">
                        <a:effectLst/>
                        <a:latin typeface="+mj-lt"/>
                        <a:ea typeface="宋体" panose="02010600030101010101" pitchFamily="2" charset="-122"/>
                      </a:endParaRPr>
                    </a:p>
                  </a:txBody>
                  <a:tcPr marL="68580" marR="68580" marT="0" marB="0"/>
                </a:tc>
              </a:tr>
              <a:tr h="0">
                <a:tc>
                  <a:txBody>
                    <a:bodyPr/>
                    <a:lstStyle/>
                    <a:p>
                      <a:pPr>
                        <a:spcAft>
                          <a:spcPts val="0"/>
                        </a:spcAft>
                      </a:pPr>
                      <a:r>
                        <a:rPr lang="en-GB" sz="1400">
                          <a:effectLst/>
                          <a:latin typeface="+mj-lt"/>
                        </a:rPr>
                        <a:t>129e.2</a:t>
                      </a:r>
                      <a:endParaRPr lang="zh-CN" sz="1400">
                        <a:effectLst/>
                        <a:latin typeface="+mj-lt"/>
                        <a:ea typeface="宋体" panose="02010600030101010101" pitchFamily="2" charset="-122"/>
                      </a:endParaRPr>
                    </a:p>
                  </a:txBody>
                  <a:tcPr marL="68580" marR="68580" marT="0" marB="0"/>
                </a:tc>
                <a:tc>
                  <a:txBody>
                    <a:bodyPr/>
                    <a:lstStyle/>
                    <a:p>
                      <a:pPr>
                        <a:spcAft>
                          <a:spcPts val="900"/>
                        </a:spcAft>
                      </a:pPr>
                      <a:r>
                        <a:rPr lang="en-GB" sz="1400">
                          <a:effectLst/>
                          <a:latin typeface="+mj-lt"/>
                        </a:rPr>
                        <a:t>Clarify the definition and solution for MnS with CRUD operations for different management purposes (e.g. Node configuration, PM control, NotificationSubscriptionControl). (related tdoc S5-201319)</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Rel-16</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Xuruiyue, Olaf,Edwin</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Open</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dirty="0">
                          <a:effectLst/>
                          <a:latin typeface="+mj-lt"/>
                        </a:rPr>
                        <a:t>SA5#130</a:t>
                      </a:r>
                      <a:endParaRPr lang="zh-CN" sz="1400" dirty="0">
                        <a:effectLst/>
                        <a:latin typeface="+mj-lt"/>
                        <a:ea typeface="宋体" panose="02010600030101010101" pitchFamily="2" charset="-122"/>
                      </a:endParaRPr>
                    </a:p>
                  </a:txBody>
                  <a:tcPr marL="68580" marR="68580" marT="0" marB="0"/>
                </a:tc>
              </a:tr>
              <a:tr h="0">
                <a:tc>
                  <a:txBody>
                    <a:bodyPr/>
                    <a:lstStyle/>
                    <a:p>
                      <a:pPr>
                        <a:spcAft>
                          <a:spcPts val="0"/>
                        </a:spcAft>
                      </a:pPr>
                      <a:r>
                        <a:rPr lang="en-GB" sz="1400">
                          <a:effectLst/>
                          <a:latin typeface="+mj-lt"/>
                        </a:rPr>
                        <a:t>129e.3</a:t>
                      </a:r>
                      <a:endParaRPr lang="zh-CN" sz="1400">
                        <a:effectLst/>
                        <a:latin typeface="+mj-lt"/>
                        <a:ea typeface="宋体" panose="02010600030101010101" pitchFamily="2" charset="-122"/>
                      </a:endParaRPr>
                    </a:p>
                  </a:txBody>
                  <a:tcPr marL="68580" marR="68580" marT="0" marB="0"/>
                </a:tc>
                <a:tc>
                  <a:txBody>
                    <a:bodyPr/>
                    <a:lstStyle/>
                    <a:p>
                      <a:pPr>
                        <a:spcAft>
                          <a:spcPts val="900"/>
                        </a:spcAft>
                      </a:pPr>
                      <a:r>
                        <a:rPr lang="en-GB" sz="1400">
                          <a:effectLst/>
                          <a:latin typeface="+mj-lt"/>
                        </a:rPr>
                        <a:t>The existing RRMPolicyRatio (including 5 attributes: quotaType, rRMPolicyMaxRatio, rRMPolicyMarginMaxRatio, rRMPolicyMinRatio, rRMPolicyMarginMinRatio) defined in TS 28.541 need to be clarified. (related tdoc S5-201320)</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Rel-16</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Xuruiyue, Ping Jing, Jan Önnegren</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Open</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SA5#130</a:t>
                      </a:r>
                      <a:endParaRPr lang="zh-CN" sz="1400">
                        <a:effectLst/>
                        <a:latin typeface="+mj-lt"/>
                        <a:ea typeface="宋体" panose="02010600030101010101" pitchFamily="2" charset="-122"/>
                      </a:endParaRPr>
                    </a:p>
                  </a:txBody>
                  <a:tcPr marL="68580" marR="68580" marT="0" marB="0"/>
                </a:tc>
              </a:tr>
              <a:tr h="0">
                <a:tc>
                  <a:txBody>
                    <a:bodyPr/>
                    <a:lstStyle/>
                    <a:p>
                      <a:pPr>
                        <a:spcAft>
                          <a:spcPts val="0"/>
                        </a:spcAft>
                      </a:pPr>
                      <a:r>
                        <a:rPr lang="en-GB" sz="1400">
                          <a:effectLst/>
                          <a:latin typeface="+mj-lt"/>
                        </a:rPr>
                        <a:t>129e.4</a:t>
                      </a:r>
                      <a:endParaRPr lang="zh-CN" sz="1400">
                        <a:effectLst/>
                        <a:latin typeface="+mj-lt"/>
                        <a:ea typeface="宋体" panose="02010600030101010101" pitchFamily="2" charset="-122"/>
                      </a:endParaRPr>
                    </a:p>
                  </a:txBody>
                  <a:tcPr marL="68580" marR="68580" marT="0" marB="0"/>
                </a:tc>
                <a:tc>
                  <a:txBody>
                    <a:bodyPr/>
                    <a:lstStyle/>
                    <a:p>
                      <a:pPr>
                        <a:spcAft>
                          <a:spcPts val="900"/>
                        </a:spcAft>
                      </a:pPr>
                      <a:r>
                        <a:rPr lang="en-GB" sz="1400">
                          <a:effectLst/>
                          <a:latin typeface="+mj-lt"/>
                        </a:rPr>
                        <a:t>discussion about the meaning of standards vs. white papers and tutorials (related tdoc S5-201314/S5-201355)</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Rel-16</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Zou lan,Olaf,Jan Groenendijk</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Open</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SA5#130</a:t>
                      </a:r>
                      <a:endParaRPr lang="zh-CN" sz="1400">
                        <a:effectLst/>
                        <a:latin typeface="+mj-lt"/>
                        <a:ea typeface="宋体" panose="02010600030101010101" pitchFamily="2" charset="-122"/>
                      </a:endParaRPr>
                    </a:p>
                  </a:txBody>
                  <a:tcPr marL="68580" marR="68580" marT="0" marB="0"/>
                </a:tc>
              </a:tr>
              <a:tr h="0">
                <a:tc>
                  <a:txBody>
                    <a:bodyPr/>
                    <a:lstStyle/>
                    <a:p>
                      <a:pPr>
                        <a:spcAft>
                          <a:spcPts val="0"/>
                        </a:spcAft>
                      </a:pPr>
                      <a:r>
                        <a:rPr lang="en-GB" sz="1400" dirty="0">
                          <a:effectLst/>
                          <a:latin typeface="+mj-lt"/>
                        </a:rPr>
                        <a:t>129e.5</a:t>
                      </a:r>
                      <a:endParaRPr lang="zh-CN" sz="1400" dirty="0">
                        <a:effectLst/>
                        <a:latin typeface="+mj-lt"/>
                        <a:ea typeface="宋体" panose="02010600030101010101" pitchFamily="2" charset="-122"/>
                      </a:endParaRPr>
                    </a:p>
                  </a:txBody>
                  <a:tcPr marL="68580" marR="68580" marT="0" marB="0"/>
                </a:tc>
                <a:tc>
                  <a:txBody>
                    <a:bodyPr/>
                    <a:lstStyle/>
                    <a:p>
                      <a:pPr>
                        <a:spcAft>
                          <a:spcPts val="900"/>
                        </a:spcAft>
                      </a:pPr>
                      <a:r>
                        <a:rPr lang="en-GB" sz="1400">
                          <a:effectLst/>
                          <a:latin typeface="+mj-lt"/>
                        </a:rPr>
                        <a:t>network slice isolation attribute(related tdoc S5-201273/S5-201382)</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Rel-16</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Ping Jing,Shi Xiao Nan,Zhangkai,Deepanshu, Jan Groenendijk, JOSE ANTONIO ORDOÑEZ LUCENA</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a:effectLst/>
                          <a:latin typeface="+mj-lt"/>
                        </a:rPr>
                        <a:t>Open</a:t>
                      </a:r>
                      <a:endParaRPr lang="zh-CN" sz="1400">
                        <a:effectLst/>
                        <a:latin typeface="+mj-lt"/>
                        <a:ea typeface="宋体" panose="02010600030101010101" pitchFamily="2" charset="-122"/>
                      </a:endParaRPr>
                    </a:p>
                  </a:txBody>
                  <a:tcPr marL="68580" marR="68580" marT="0" marB="0"/>
                </a:tc>
                <a:tc>
                  <a:txBody>
                    <a:bodyPr/>
                    <a:lstStyle/>
                    <a:p>
                      <a:pPr>
                        <a:spcAft>
                          <a:spcPts val="0"/>
                        </a:spcAft>
                      </a:pPr>
                      <a:r>
                        <a:rPr lang="en-GB" sz="1400" dirty="0">
                          <a:effectLst/>
                          <a:latin typeface="+mj-lt"/>
                        </a:rPr>
                        <a:t>SA5#130</a:t>
                      </a:r>
                      <a:endParaRPr lang="zh-CN" sz="1400" dirty="0">
                        <a:effectLst/>
                        <a:latin typeface="+mj-lt"/>
                        <a:ea typeface="宋体" panose="02010600030101010101" pitchFamily="2" charset="-122"/>
                      </a:endParaRPr>
                    </a:p>
                  </a:txBody>
                  <a:tcPr marL="68580" marR="68580" marT="0" marB="0"/>
                </a:tc>
              </a:tr>
            </a:tbl>
          </a:graphicData>
        </a:graphic>
      </p:graphicFrame>
    </p:spTree>
    <p:extLst>
      <p:ext uri="{BB962C8B-B14F-4D97-AF65-F5344CB8AC3E}">
        <p14:creationId xmlns:p14="http://schemas.microsoft.com/office/powerpoint/2010/main" val="23198606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336447834"/>
              </p:ext>
            </p:extLst>
          </p:nvPr>
        </p:nvGraphicFramePr>
        <p:xfrm>
          <a:off x="90052" y="1365290"/>
          <a:ext cx="11946577" cy="4666620"/>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xmlns="" val="570476699"/>
                    </a:ext>
                  </a:extLst>
                </a:gridCol>
                <a:gridCol w="6157030">
                  <a:extLst>
                    <a:ext uri="{9D8B030D-6E8A-4147-A177-3AD203B41FA5}">
                      <a16:colId xmlns:a16="http://schemas.microsoft.com/office/drawing/2014/main" xmlns="" val="2618836924"/>
                    </a:ext>
                  </a:extLst>
                </a:gridCol>
                <a:gridCol w="2251082">
                  <a:extLst>
                    <a:ext uri="{9D8B030D-6E8A-4147-A177-3AD203B41FA5}">
                      <a16:colId xmlns:a16="http://schemas.microsoft.com/office/drawing/2014/main" xmlns="" val="3016348962"/>
                    </a:ext>
                  </a:extLst>
                </a:gridCol>
                <a:gridCol w="1157504">
                  <a:extLst>
                    <a:ext uri="{9D8B030D-6E8A-4147-A177-3AD203B41FA5}">
                      <a16:colId xmlns:a16="http://schemas.microsoft.com/office/drawing/2014/main" xmlns="" val="3690116950"/>
                    </a:ext>
                  </a:extLst>
                </a:gridCol>
                <a:gridCol w="1228953">
                  <a:extLst>
                    <a:ext uri="{9D8B030D-6E8A-4147-A177-3AD203B41FA5}">
                      <a16:colId xmlns:a16="http://schemas.microsoft.com/office/drawing/2014/main" xmlns="" val="2952368263"/>
                    </a:ext>
                  </a:extLst>
                </a:gridCol>
              </a:tblGrid>
              <a:tr h="396398">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Reply 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388202">
                <a:tc>
                  <a:txBody>
                    <a:bodyPr/>
                    <a:lstStyle/>
                    <a:p>
                      <a:pPr algn="ctr">
                        <a:spcAft>
                          <a:spcPts val="0"/>
                        </a:spcAft>
                      </a:pPr>
                      <a:r>
                        <a:rPr lang="en-US" sz="1200" dirty="0">
                          <a:solidFill>
                            <a:srgbClr val="000000"/>
                          </a:solidFill>
                          <a:effectLst/>
                          <a:latin typeface="+mj-lt"/>
                          <a:ea typeface="宋体" panose="02010600030101010101" pitchFamily="2" charset="-122"/>
                        </a:rPr>
                        <a:t>S5-201165</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LS to SA5 on trace related configurations for NR MDT</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R2-1916598</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replied to</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S5-201424</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algn="ctr">
                        <a:spcAft>
                          <a:spcPts val="0"/>
                        </a:spcAft>
                      </a:pPr>
                      <a:r>
                        <a:rPr lang="en-US" sz="1200" dirty="0">
                          <a:solidFill>
                            <a:srgbClr val="000000"/>
                          </a:solidFill>
                          <a:effectLst/>
                          <a:latin typeface="+mj-lt"/>
                          <a:ea typeface="宋体" panose="02010600030101010101" pitchFamily="2" charset="-122"/>
                        </a:rPr>
                        <a:t>S5-201168</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Reply LS to SA5 on analytics support for energy saving</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SP-191378</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replied to</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S5-201472</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algn="ctr">
                        <a:spcAft>
                          <a:spcPts val="0"/>
                        </a:spcAft>
                      </a:pPr>
                      <a:r>
                        <a:rPr lang="en-US" sz="1200">
                          <a:solidFill>
                            <a:srgbClr val="000000"/>
                          </a:solidFill>
                          <a:effectLst/>
                          <a:latin typeface="+mj-lt"/>
                          <a:ea typeface="宋体" panose="02010600030101010101" pitchFamily="2" charset="-122"/>
                        </a:rPr>
                        <a:t>S5-201169</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LS ccSA5 on analytics support for energy saving</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S2-1912770</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replied to</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S5-201472</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algn="ctr">
                        <a:spcAft>
                          <a:spcPts val="0"/>
                        </a:spcAft>
                      </a:pPr>
                      <a:r>
                        <a:rPr lang="en-US" sz="1200">
                          <a:solidFill>
                            <a:srgbClr val="000000"/>
                          </a:solidFill>
                          <a:effectLst/>
                          <a:latin typeface="+mj-lt"/>
                          <a:ea typeface="宋体" panose="02010600030101010101" pitchFamily="2" charset="-122"/>
                        </a:rPr>
                        <a:t>S5-201170</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Reply LS to SA5 on supporting simultaneous online and offline reporting level access</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S2-1912278</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replied to</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200" dirty="0" smtClean="0">
                          <a:effectLst/>
                          <a:latin typeface="+mj-lt"/>
                        </a:rPr>
                        <a:t>S5-201457</a:t>
                      </a:r>
                      <a:endParaRPr lang="zh-CN" sz="1200" dirty="0">
                        <a:effectLst/>
                        <a:latin typeface="+mj-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algn="ctr">
                        <a:spcAft>
                          <a:spcPts val="0"/>
                        </a:spcAft>
                      </a:pPr>
                      <a:r>
                        <a:rPr lang="en-US" sz="1200" dirty="0">
                          <a:solidFill>
                            <a:srgbClr val="000000"/>
                          </a:solidFill>
                          <a:effectLst/>
                          <a:latin typeface="+mj-lt"/>
                          <a:ea typeface="宋体" panose="02010600030101010101" pitchFamily="2" charset="-122"/>
                        </a:rPr>
                        <a:t>S5-201171</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Reply LS to SA5 on Application Architecture for enabling Edge Applications</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S6-200306</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replied to</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S5-201598</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algn="ctr">
                        <a:spcAft>
                          <a:spcPts val="0"/>
                        </a:spcAft>
                      </a:pPr>
                      <a:r>
                        <a:rPr lang="en-US" sz="1200" dirty="0">
                          <a:solidFill>
                            <a:srgbClr val="000000"/>
                          </a:solidFill>
                          <a:effectLst/>
                          <a:latin typeface="+mj-lt"/>
                          <a:ea typeface="宋体" panose="02010600030101010101" pitchFamily="2" charset="-122"/>
                        </a:rPr>
                        <a:t>S5-201172</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dirty="0">
                          <a:solidFill>
                            <a:srgbClr val="000000"/>
                          </a:solidFill>
                          <a:effectLst/>
                          <a:latin typeface="+mj-lt"/>
                          <a:ea typeface="宋体" panose="02010600030101010101" pitchFamily="2" charset="-122"/>
                        </a:rPr>
                        <a:t>LS to SA5 on Reply on </a:t>
                      </a:r>
                      <a:r>
                        <a:rPr lang="en-US" sz="1200" dirty="0" err="1">
                          <a:solidFill>
                            <a:srgbClr val="000000"/>
                          </a:solidFill>
                          <a:effectLst/>
                          <a:latin typeface="+mj-lt"/>
                          <a:ea typeface="宋体" panose="02010600030101010101" pitchFamily="2" charset="-122"/>
                        </a:rPr>
                        <a:t>QoE</a:t>
                      </a:r>
                      <a:r>
                        <a:rPr lang="en-US" sz="1200" dirty="0">
                          <a:solidFill>
                            <a:srgbClr val="000000"/>
                          </a:solidFill>
                          <a:effectLst/>
                          <a:latin typeface="+mj-lt"/>
                          <a:ea typeface="宋体" panose="02010600030101010101" pitchFamily="2" charset="-122"/>
                        </a:rPr>
                        <a:t> Measurement Collection</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dirty="0">
                          <a:solidFill>
                            <a:srgbClr val="000000"/>
                          </a:solidFill>
                          <a:effectLst/>
                          <a:latin typeface="+mj-lt"/>
                          <a:ea typeface="宋体" panose="02010600030101010101" pitchFamily="2" charset="-122"/>
                        </a:rPr>
                        <a:t>S4-200241</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dirty="0">
                          <a:solidFill>
                            <a:srgbClr val="000000"/>
                          </a:solidFill>
                          <a:effectLst/>
                          <a:latin typeface="+mj-lt"/>
                          <a:ea typeface="宋体" panose="02010600030101010101" pitchFamily="2" charset="-122"/>
                        </a:rPr>
                        <a:t>postponed</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sz="1200" dirty="0">
                        <a:effectLst/>
                        <a:latin typeface="+mj-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algn="ctr">
                        <a:spcAft>
                          <a:spcPts val="0"/>
                        </a:spcAft>
                      </a:pPr>
                      <a:r>
                        <a:rPr lang="en-US" altLang="zh-CN" sz="1200" dirty="0" smtClean="0">
                          <a:effectLst/>
                          <a:latin typeface="+mj-lt"/>
                          <a:ea typeface="+mn-ea"/>
                        </a:rPr>
                        <a:t>S5-201426</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dirty="0">
                          <a:solidFill>
                            <a:srgbClr val="000000"/>
                          </a:solidFill>
                          <a:effectLst/>
                          <a:latin typeface="+mj-lt"/>
                          <a:ea typeface="宋体" panose="02010600030101010101" pitchFamily="2" charset="-122"/>
                        </a:rPr>
                        <a:t>Reply LS to SA5 on </a:t>
                      </a:r>
                      <a:r>
                        <a:rPr lang="en-US" sz="1200" dirty="0" err="1">
                          <a:solidFill>
                            <a:srgbClr val="000000"/>
                          </a:solidFill>
                          <a:effectLst/>
                          <a:latin typeface="+mj-lt"/>
                          <a:ea typeface="宋体" panose="02010600030101010101" pitchFamily="2" charset="-122"/>
                        </a:rPr>
                        <a:t>QoE</a:t>
                      </a:r>
                      <a:r>
                        <a:rPr lang="en-US" sz="1200" dirty="0">
                          <a:solidFill>
                            <a:srgbClr val="000000"/>
                          </a:solidFill>
                          <a:effectLst/>
                          <a:latin typeface="+mj-lt"/>
                          <a:ea typeface="宋体" panose="02010600030101010101" pitchFamily="2" charset="-122"/>
                        </a:rPr>
                        <a:t> Measurement Collection</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dirty="0">
                          <a:solidFill>
                            <a:srgbClr val="000000"/>
                          </a:solidFill>
                          <a:effectLst/>
                          <a:latin typeface="+mj-lt"/>
                          <a:ea typeface="宋体" panose="02010600030101010101" pitchFamily="2" charset="-122"/>
                        </a:rPr>
                        <a:t>R2-1916328</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dirty="0">
                          <a:solidFill>
                            <a:srgbClr val="000000"/>
                          </a:solidFill>
                          <a:effectLst/>
                          <a:latin typeface="+mj-lt"/>
                          <a:ea typeface="宋体" panose="02010600030101010101" pitchFamily="2" charset="-122"/>
                        </a:rPr>
                        <a:t>postponed</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sz="1200" dirty="0">
                        <a:effectLst/>
                        <a:latin typeface="+mj-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algn="ctr">
                        <a:spcAft>
                          <a:spcPts val="0"/>
                        </a:spcAft>
                      </a:pPr>
                      <a:r>
                        <a:rPr lang="en-US" sz="1200" dirty="0">
                          <a:solidFill>
                            <a:srgbClr val="000000"/>
                          </a:solidFill>
                          <a:effectLst/>
                          <a:latin typeface="+mj-lt"/>
                          <a:ea typeface="宋体" panose="02010600030101010101" pitchFamily="2" charset="-122"/>
                        </a:rPr>
                        <a:t>S5-201163</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dirty="0">
                          <a:solidFill>
                            <a:srgbClr val="000000"/>
                          </a:solidFill>
                          <a:effectLst/>
                          <a:latin typeface="+mj-lt"/>
                          <a:ea typeface="宋体" panose="02010600030101010101" pitchFamily="2" charset="-122"/>
                        </a:rPr>
                        <a:t>Reply LS to SA5 on </a:t>
                      </a:r>
                      <a:r>
                        <a:rPr lang="en-US" sz="1200" dirty="0" err="1">
                          <a:solidFill>
                            <a:srgbClr val="000000"/>
                          </a:solidFill>
                          <a:effectLst/>
                          <a:latin typeface="+mj-lt"/>
                          <a:ea typeface="宋体" panose="02010600030101010101" pitchFamily="2" charset="-122"/>
                        </a:rPr>
                        <a:t>QoE</a:t>
                      </a:r>
                      <a:r>
                        <a:rPr lang="en-US" sz="1200" dirty="0">
                          <a:solidFill>
                            <a:srgbClr val="000000"/>
                          </a:solidFill>
                          <a:effectLst/>
                          <a:latin typeface="+mj-lt"/>
                          <a:ea typeface="宋体" panose="02010600030101010101" pitchFamily="2" charset="-122"/>
                        </a:rPr>
                        <a:t> Measurement Collection</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R2-1916328</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dirty="0" smtClean="0">
                          <a:solidFill>
                            <a:schemeClr val="tx1"/>
                          </a:solidFill>
                          <a:effectLst/>
                          <a:latin typeface="+mj-lt"/>
                          <a:ea typeface="宋体" panose="02010600030101010101" pitchFamily="2" charset="-122"/>
                        </a:rPr>
                        <a:t>postponed</a:t>
                      </a:r>
                      <a:endParaRPr lang="zh-CN" sz="1200" dirty="0">
                        <a:solidFill>
                          <a:schemeClr val="tx1"/>
                        </a:solidFill>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sz="1200">
                        <a:effectLst/>
                        <a:latin typeface="+mj-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algn="ctr">
                        <a:spcAft>
                          <a:spcPts val="0"/>
                        </a:spcAft>
                      </a:pPr>
                      <a:r>
                        <a:rPr lang="en-US" sz="1200">
                          <a:solidFill>
                            <a:srgbClr val="000000"/>
                          </a:solidFill>
                          <a:effectLst/>
                          <a:latin typeface="+mj-lt"/>
                          <a:ea typeface="宋体" panose="02010600030101010101" pitchFamily="2" charset="-122"/>
                        </a:rPr>
                        <a:t>S5-201164</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LS to SA5 on EN-DC related MDT configuration details</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dirty="0">
                          <a:solidFill>
                            <a:srgbClr val="000000"/>
                          </a:solidFill>
                          <a:effectLst/>
                          <a:latin typeface="+mj-lt"/>
                          <a:ea typeface="宋体" panose="02010600030101010101" pitchFamily="2" charset="-122"/>
                        </a:rPr>
                        <a:t>R2-1916579</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postponed</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sz="1200" dirty="0">
                        <a:effectLst/>
                        <a:latin typeface="+mj-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algn="ctr">
                        <a:spcAft>
                          <a:spcPts val="0"/>
                        </a:spcAft>
                      </a:pPr>
                      <a:r>
                        <a:rPr lang="en-US" sz="1200" dirty="0">
                          <a:solidFill>
                            <a:srgbClr val="000000"/>
                          </a:solidFill>
                          <a:effectLst/>
                          <a:latin typeface="+mj-lt"/>
                          <a:ea typeface="宋体" panose="02010600030101010101" pitchFamily="2" charset="-122"/>
                        </a:rPr>
                        <a:t>S5-201167</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dirty="0">
                          <a:solidFill>
                            <a:srgbClr val="000000"/>
                          </a:solidFill>
                          <a:effectLst/>
                          <a:latin typeface="+mj-lt"/>
                          <a:ea typeface="宋体" panose="02010600030101010101" pitchFamily="2" charset="-122"/>
                        </a:rPr>
                        <a:t>Reply LS to SA5 on energy efficiency</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R3-197745</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postponed</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sz="1200" dirty="0">
                        <a:effectLst/>
                        <a:latin typeface="+mj-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202">
                <a:tc>
                  <a:txBody>
                    <a:bodyPr/>
                    <a:lstStyle/>
                    <a:p>
                      <a:pPr algn="ctr">
                        <a:spcAft>
                          <a:spcPts val="0"/>
                        </a:spcAft>
                      </a:pPr>
                      <a:r>
                        <a:rPr lang="en-US" sz="1200" dirty="0">
                          <a:solidFill>
                            <a:srgbClr val="000000"/>
                          </a:solidFill>
                          <a:effectLst/>
                          <a:latin typeface="+mj-lt"/>
                          <a:ea typeface="宋体" panose="02010600030101010101" pitchFamily="2" charset="-122"/>
                        </a:rPr>
                        <a:t>S5-201166</a:t>
                      </a:r>
                      <a:endParaRPr lang="zh-CN" sz="1200" dirty="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Resubmitted Reply LS to SA5 on clarification of OAM requirements for RIM</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R3-197540</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r>
                        <a:rPr lang="en-US" sz="1200">
                          <a:solidFill>
                            <a:srgbClr val="000000"/>
                          </a:solidFill>
                          <a:effectLst/>
                          <a:latin typeface="+mj-lt"/>
                          <a:ea typeface="宋体" panose="02010600030101010101" pitchFamily="2" charset="-122"/>
                        </a:rPr>
                        <a:t>noted</a:t>
                      </a:r>
                      <a:endParaRPr lang="zh-CN" sz="1200">
                        <a:effectLst/>
                        <a:latin typeface="+mj-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sz="1200" dirty="0">
                        <a:effectLst/>
                        <a:latin typeface="+mj-lt"/>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8495224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85411" y="826475"/>
            <a:ext cx="9927772" cy="3564656"/>
          </a:xfrm>
          <a:prstGeom prst="rect">
            <a:avLst/>
          </a:prstGeom>
        </p:spPr>
      </p:pic>
      <p:sp>
        <p:nvSpPr>
          <p:cNvPr id="7" name="文本框 6"/>
          <p:cNvSpPr txBox="1"/>
          <p:nvPr/>
        </p:nvSpPr>
        <p:spPr>
          <a:xfrm>
            <a:off x="2195859" y="4392766"/>
            <a:ext cx="524503" cy="276999"/>
          </a:xfrm>
          <a:prstGeom prst="rect">
            <a:avLst/>
          </a:prstGeom>
          <a:solidFill>
            <a:srgbClr val="00B050"/>
          </a:solidFill>
        </p:spPr>
        <p:txBody>
          <a:bodyPr wrap="none" rtlCol="0">
            <a:spAutoFit/>
          </a:bodyPr>
          <a:lstStyle/>
          <a:p>
            <a:r>
              <a:rPr lang="en-US" sz="1200" dirty="0" smtClean="0"/>
              <a:t>#127</a:t>
            </a:r>
            <a:endParaRPr lang="en-US" sz="1200" dirty="0"/>
          </a:p>
        </p:txBody>
      </p:sp>
      <p:sp>
        <p:nvSpPr>
          <p:cNvPr id="8" name="文本框 7"/>
          <p:cNvSpPr txBox="1"/>
          <p:nvPr/>
        </p:nvSpPr>
        <p:spPr>
          <a:xfrm>
            <a:off x="2727081" y="4393902"/>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#128</a:t>
            </a:r>
          </a:p>
        </p:txBody>
      </p:sp>
      <p:sp>
        <p:nvSpPr>
          <p:cNvPr id="9" name="文本框 8"/>
          <p:cNvSpPr txBox="1"/>
          <p:nvPr/>
        </p:nvSpPr>
        <p:spPr>
          <a:xfrm>
            <a:off x="3270023" y="4399843"/>
            <a:ext cx="524503" cy="276999"/>
          </a:xfrm>
          <a:prstGeom prst="rect">
            <a:avLst/>
          </a:prstGeom>
          <a:solidFill>
            <a:srgbClr val="00B050"/>
          </a:solidFill>
        </p:spPr>
        <p:txBody>
          <a:bodyPr wrap="square" rtlCol="0">
            <a:spAutoFit/>
          </a:bodyPr>
          <a:lstStyle>
            <a:defPPr>
              <a:defRPr lang="en-GB"/>
            </a:defPPr>
            <a:lvl1pPr>
              <a:defRPr sz="1200"/>
            </a:lvl1pPr>
          </a:lstStyle>
          <a:p>
            <a:r>
              <a:rPr lang="en-US" dirty="0"/>
              <a:t>#129</a:t>
            </a:r>
          </a:p>
        </p:txBody>
      </p:sp>
      <p:sp>
        <p:nvSpPr>
          <p:cNvPr id="10" name="文本框 9"/>
          <p:cNvSpPr txBox="1"/>
          <p:nvPr/>
        </p:nvSpPr>
        <p:spPr>
          <a:xfrm>
            <a:off x="4334654" y="4397965"/>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#131</a:t>
            </a:r>
          </a:p>
        </p:txBody>
      </p:sp>
      <p:sp>
        <p:nvSpPr>
          <p:cNvPr id="11" name="矩形 10"/>
          <p:cNvSpPr/>
          <p:nvPr/>
        </p:nvSpPr>
        <p:spPr bwMode="auto">
          <a:xfrm>
            <a:off x="85411" y="4391131"/>
            <a:ext cx="9250178" cy="1931292"/>
          </a:xfrm>
          <a:prstGeom prst="rect">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Arial" charset="0"/>
            </a:endParaRPr>
          </a:p>
        </p:txBody>
      </p:sp>
      <p:sp>
        <p:nvSpPr>
          <p:cNvPr id="12" name="文本框 11"/>
          <p:cNvSpPr txBox="1"/>
          <p:nvPr/>
        </p:nvSpPr>
        <p:spPr>
          <a:xfrm>
            <a:off x="309399" y="4380705"/>
            <a:ext cx="1604927" cy="276999"/>
          </a:xfrm>
          <a:prstGeom prst="rect">
            <a:avLst/>
          </a:prstGeom>
          <a:noFill/>
        </p:spPr>
        <p:txBody>
          <a:bodyPr wrap="none" rtlCol="0">
            <a:spAutoFit/>
          </a:bodyPr>
          <a:lstStyle/>
          <a:p>
            <a:r>
              <a:rPr lang="en-US" sz="1200" b="1" dirty="0" smtClean="0">
                <a:solidFill>
                  <a:srgbClr val="00B050"/>
                </a:solidFill>
              </a:rPr>
              <a:t>SA5 OAM time plan</a:t>
            </a:r>
            <a:endParaRPr lang="en-US" sz="1200" b="1" dirty="0">
              <a:solidFill>
                <a:srgbClr val="00B050"/>
              </a:solidFill>
            </a:endParaRPr>
          </a:p>
        </p:txBody>
      </p:sp>
      <p:sp>
        <p:nvSpPr>
          <p:cNvPr id="13" name="矩形 12"/>
          <p:cNvSpPr/>
          <p:nvPr/>
        </p:nvSpPr>
        <p:spPr>
          <a:xfrm>
            <a:off x="9402662" y="3266540"/>
            <a:ext cx="2607362" cy="2492990"/>
          </a:xfrm>
          <a:prstGeom prst="rect">
            <a:avLst/>
          </a:prstGeom>
          <a:solidFill>
            <a:schemeClr val="bg1"/>
          </a:solidFill>
        </p:spPr>
        <p:txBody>
          <a:bodyPr wrap="square">
            <a:spAutoFit/>
          </a:bodyPr>
          <a:lstStyle/>
          <a:p>
            <a:r>
              <a:rPr lang="nb-NO" sz="1200" b="1" dirty="0" smtClean="0"/>
              <a:t>SA5 Rel-16 timeplan:</a:t>
            </a:r>
          </a:p>
          <a:p>
            <a:pPr marL="285750" indent="-285750">
              <a:buFont typeface="Wingdings" panose="05000000000000000000" pitchFamily="2" charset="2"/>
              <a:buChar char="Ø"/>
            </a:pPr>
            <a:r>
              <a:rPr lang="nb-NO" sz="1200" dirty="0" smtClean="0"/>
              <a:t>Nov </a:t>
            </a:r>
            <a:r>
              <a:rPr lang="nb-NO" sz="1200" dirty="0"/>
              <a:t>2019 (</a:t>
            </a:r>
            <a:r>
              <a:rPr lang="nb-NO" sz="1200" dirty="0" smtClean="0"/>
              <a:t>SA5#128) </a:t>
            </a:r>
            <a:r>
              <a:rPr lang="nb-NO" sz="1200" dirty="0"/>
              <a:t>SA5 stage 1 freeze</a:t>
            </a:r>
          </a:p>
          <a:p>
            <a:pPr marL="285750" indent="-285750">
              <a:buFont typeface="Wingdings" panose="05000000000000000000" pitchFamily="2" charset="2"/>
              <a:buChar char="Ø"/>
            </a:pPr>
            <a:r>
              <a:rPr lang="nb-NO" sz="1200" dirty="0" smtClean="0"/>
              <a:t>Feb 2020 </a:t>
            </a:r>
            <a:r>
              <a:rPr lang="nb-NO" sz="1200" dirty="0"/>
              <a:t>(</a:t>
            </a:r>
            <a:r>
              <a:rPr lang="nb-NO" sz="1200" dirty="0" smtClean="0"/>
              <a:t>SA5#129) </a:t>
            </a:r>
            <a:r>
              <a:rPr lang="nb-NO" sz="1200" dirty="0"/>
              <a:t>SA5 stage </a:t>
            </a:r>
            <a:r>
              <a:rPr lang="nb-NO" sz="1200" dirty="0" smtClean="0"/>
              <a:t>2+3 freeze</a:t>
            </a:r>
          </a:p>
          <a:p>
            <a:pPr marL="285750" indent="-285750">
              <a:buFont typeface="Wingdings" panose="05000000000000000000" pitchFamily="2" charset="2"/>
              <a:buChar char="Ø"/>
            </a:pPr>
            <a:endParaRPr lang="nb-NO" sz="1200" dirty="0"/>
          </a:p>
          <a:p>
            <a:r>
              <a:rPr lang="nb-NO" altLang="zh-CN" sz="1200" b="1" dirty="0"/>
              <a:t>SA5 </a:t>
            </a:r>
            <a:r>
              <a:rPr lang="nb-NO" sz="1200" b="1" dirty="0" smtClean="0"/>
              <a:t>Rel-17 timeplan:</a:t>
            </a:r>
          </a:p>
          <a:p>
            <a:pPr marL="285750" indent="-285750">
              <a:buFont typeface="Wingdings" panose="05000000000000000000" pitchFamily="2" charset="2"/>
              <a:buChar char="Ø"/>
            </a:pPr>
            <a:r>
              <a:rPr lang="en-US" altLang="en-US" sz="1200" dirty="0" smtClean="0"/>
              <a:t>Oct </a:t>
            </a:r>
            <a:r>
              <a:rPr lang="en-US" altLang="en-US" sz="1200" dirty="0"/>
              <a:t>2019 (</a:t>
            </a:r>
            <a:r>
              <a:rPr lang="en-US" altLang="en-US" sz="1200" dirty="0" smtClean="0"/>
              <a:t>SA5#127) </a:t>
            </a:r>
            <a:r>
              <a:rPr lang="en-US" altLang="en-US" sz="1200" dirty="0"/>
              <a:t>SA5 </a:t>
            </a:r>
            <a:r>
              <a:rPr lang="en-US" altLang="en-US" sz="1200" dirty="0" smtClean="0"/>
              <a:t>trigger the discussion </a:t>
            </a:r>
            <a:r>
              <a:rPr lang="en-US" altLang="en-US" sz="1200" dirty="0"/>
              <a:t>of R17 </a:t>
            </a:r>
            <a:r>
              <a:rPr lang="en-US" altLang="en-US" sz="1200" dirty="0" smtClean="0"/>
              <a:t>WIs/SIs</a:t>
            </a:r>
            <a:endParaRPr lang="en-US" altLang="en-US" sz="1200" dirty="0"/>
          </a:p>
          <a:p>
            <a:pPr marL="285750" indent="-285750">
              <a:buFont typeface="Wingdings" panose="05000000000000000000" pitchFamily="2" charset="2"/>
              <a:buChar char="Ø"/>
            </a:pPr>
            <a:r>
              <a:rPr lang="en-US" altLang="en-US" sz="1200" dirty="0" smtClean="0"/>
              <a:t>Aug </a:t>
            </a:r>
            <a:r>
              <a:rPr lang="en-US" altLang="en-US" sz="1200" dirty="0"/>
              <a:t>2020 (</a:t>
            </a:r>
            <a:r>
              <a:rPr lang="en-US" altLang="en-US" sz="1200" dirty="0" smtClean="0"/>
              <a:t>SA5#132) </a:t>
            </a:r>
            <a:r>
              <a:rPr lang="en-US" altLang="en-US" sz="1200" dirty="0"/>
              <a:t>SA5 stage1 freeze </a:t>
            </a:r>
            <a:r>
              <a:rPr lang="en-US" altLang="zh-CN" sz="1200" dirty="0" smtClean="0"/>
              <a:t>(</a:t>
            </a:r>
            <a:r>
              <a:rPr lang="en-US" altLang="zh-CN" sz="1200" dirty="0"/>
              <a:t>TBD)</a:t>
            </a:r>
            <a:endParaRPr lang="en-US" altLang="en-US" sz="1200" dirty="0" smtClean="0"/>
          </a:p>
          <a:p>
            <a:pPr marL="285750" indent="-285750">
              <a:buFont typeface="Wingdings" panose="05000000000000000000" pitchFamily="2" charset="2"/>
              <a:buChar char="Ø"/>
            </a:pPr>
            <a:r>
              <a:rPr lang="en-US" sz="1200" dirty="0" smtClean="0"/>
              <a:t>Stage 2+ stage 3 (TBD)</a:t>
            </a:r>
            <a:endParaRPr lang="nb-NO" sz="1200" dirty="0"/>
          </a:p>
        </p:txBody>
      </p:sp>
      <p:cxnSp>
        <p:nvCxnSpPr>
          <p:cNvPr id="14" name="直接连接符 13"/>
          <p:cNvCxnSpPr/>
          <p:nvPr/>
        </p:nvCxnSpPr>
        <p:spPr bwMode="auto">
          <a:xfrm>
            <a:off x="2959892" y="4659954"/>
            <a:ext cx="9731" cy="166246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5" name="文本框 14"/>
          <p:cNvSpPr txBox="1"/>
          <p:nvPr/>
        </p:nvSpPr>
        <p:spPr>
          <a:xfrm>
            <a:off x="4866802" y="4395738"/>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a:t>
            </a:r>
            <a:r>
              <a:rPr lang="en-US" dirty="0" smtClean="0"/>
              <a:t>132</a:t>
            </a:r>
            <a:endParaRPr lang="en-US" dirty="0"/>
          </a:p>
        </p:txBody>
      </p:sp>
      <p:cxnSp>
        <p:nvCxnSpPr>
          <p:cNvPr id="16" name="直接连接符 15"/>
          <p:cNvCxnSpPr/>
          <p:nvPr/>
        </p:nvCxnSpPr>
        <p:spPr bwMode="auto">
          <a:xfrm flipH="1">
            <a:off x="5108918" y="4674964"/>
            <a:ext cx="14594" cy="164745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7" name="标题 1"/>
          <p:cNvSpPr>
            <a:spLocks noGrp="1"/>
          </p:cNvSpPr>
          <p:nvPr>
            <p:ph type="title"/>
          </p:nvPr>
        </p:nvSpPr>
        <p:spPr>
          <a:xfrm>
            <a:off x="142851" y="-74509"/>
            <a:ext cx="9602511" cy="1143000"/>
          </a:xfrm>
        </p:spPr>
        <p:txBody>
          <a:bodyPr/>
          <a:lstStyle/>
          <a:p>
            <a:pPr algn="l"/>
            <a:r>
              <a:rPr lang="en-US" sz="2800" dirty="0" smtClean="0"/>
              <a:t>Endorse</a:t>
            </a:r>
            <a:r>
              <a:rPr lang="en-US" altLang="zh-CN" sz="2800" dirty="0" smtClean="0"/>
              <a:t>d</a:t>
            </a:r>
            <a:r>
              <a:rPr lang="en-US" sz="2800" dirty="0" smtClean="0"/>
              <a:t> SA5 </a:t>
            </a:r>
            <a:r>
              <a:rPr lang="en-US" sz="2800" dirty="0"/>
              <a:t>OAM </a:t>
            </a:r>
            <a:r>
              <a:rPr lang="en-US" sz="2800" dirty="0" err="1"/>
              <a:t>timeplan</a:t>
            </a:r>
            <a:r>
              <a:rPr lang="en-US" sz="2800" dirty="0"/>
              <a:t> </a:t>
            </a:r>
            <a:r>
              <a:rPr lang="en-US" sz="2800" dirty="0" smtClean="0"/>
              <a:t>which sync </a:t>
            </a:r>
            <a:r>
              <a:rPr lang="en-US" sz="2800" dirty="0"/>
              <a:t>with the SA plan</a:t>
            </a:r>
          </a:p>
        </p:txBody>
      </p:sp>
      <p:sp>
        <p:nvSpPr>
          <p:cNvPr id="18" name="文本框 17"/>
          <p:cNvSpPr txBox="1"/>
          <p:nvPr/>
        </p:nvSpPr>
        <p:spPr>
          <a:xfrm>
            <a:off x="3804238" y="4399843"/>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a:t>
            </a:r>
            <a:r>
              <a:rPr lang="en-US" dirty="0" smtClean="0"/>
              <a:t>130</a:t>
            </a:r>
            <a:endParaRPr lang="en-US" dirty="0"/>
          </a:p>
        </p:txBody>
      </p:sp>
      <p:sp>
        <p:nvSpPr>
          <p:cNvPr id="19" name="文本框 18"/>
          <p:cNvSpPr txBox="1"/>
          <p:nvPr/>
        </p:nvSpPr>
        <p:spPr>
          <a:xfrm>
            <a:off x="5410197" y="4397965"/>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a:t>
            </a:r>
            <a:r>
              <a:rPr lang="en-US" dirty="0" smtClean="0"/>
              <a:t>133</a:t>
            </a:r>
            <a:endParaRPr lang="en-US" dirty="0"/>
          </a:p>
        </p:txBody>
      </p:sp>
      <p:sp>
        <p:nvSpPr>
          <p:cNvPr id="20" name="文本框 19"/>
          <p:cNvSpPr txBox="1"/>
          <p:nvPr/>
        </p:nvSpPr>
        <p:spPr>
          <a:xfrm>
            <a:off x="5949577" y="4399843"/>
            <a:ext cx="524503" cy="276999"/>
          </a:xfrm>
          <a:prstGeom prst="rect">
            <a:avLst/>
          </a:prstGeom>
          <a:solidFill>
            <a:srgbClr val="00B050"/>
          </a:solidFill>
        </p:spPr>
        <p:txBody>
          <a:bodyPr wrap="none" rtlCol="0">
            <a:spAutoFit/>
          </a:bodyPr>
          <a:lstStyle>
            <a:defPPr>
              <a:defRPr lang="en-GB"/>
            </a:defPPr>
            <a:lvl1pPr>
              <a:defRPr sz="1200"/>
            </a:lvl1pPr>
          </a:lstStyle>
          <a:p>
            <a:r>
              <a:rPr lang="en-US" dirty="0"/>
              <a:t>#</a:t>
            </a:r>
            <a:r>
              <a:rPr lang="en-US" dirty="0" smtClean="0"/>
              <a:t>134</a:t>
            </a:r>
            <a:endParaRPr lang="en-US" dirty="0"/>
          </a:p>
        </p:txBody>
      </p:sp>
      <p:sp>
        <p:nvSpPr>
          <p:cNvPr id="21" name="圆角矩形 20"/>
          <p:cNvSpPr/>
          <p:nvPr/>
        </p:nvSpPr>
        <p:spPr bwMode="auto">
          <a:xfrm>
            <a:off x="2720362" y="4700562"/>
            <a:ext cx="527882" cy="487346"/>
          </a:xfrm>
          <a:prstGeom prst="roundRect">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algn="ctr"/>
            <a:r>
              <a:rPr lang="en-US" sz="1000" dirty="0">
                <a:solidFill>
                  <a:schemeClr val="bg1"/>
                </a:solidFill>
              </a:rPr>
              <a:t>R16 </a:t>
            </a:r>
            <a:endParaRPr lang="en-US" sz="1000" dirty="0" smtClean="0">
              <a:solidFill>
                <a:schemeClr val="bg1"/>
              </a:solidFill>
            </a:endParaRPr>
          </a:p>
          <a:p>
            <a:pPr algn="ctr"/>
            <a:r>
              <a:rPr lang="en-US" sz="1000" dirty="0" smtClean="0">
                <a:solidFill>
                  <a:schemeClr val="bg1"/>
                </a:solidFill>
              </a:rPr>
              <a:t>stage </a:t>
            </a:r>
            <a:r>
              <a:rPr lang="en-US" sz="1000" dirty="0">
                <a:solidFill>
                  <a:schemeClr val="bg1"/>
                </a:solidFill>
              </a:rPr>
              <a:t>1 freeze</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000" i="0" u="none" strike="noStrike" cap="none" normalizeH="0" baseline="0" dirty="0" smtClean="0">
              <a:ln>
                <a:noFill/>
              </a:ln>
              <a:solidFill>
                <a:schemeClr val="bg1"/>
              </a:solidFill>
              <a:effectLst/>
              <a:latin typeface="Arial" charset="0"/>
            </a:endParaRPr>
          </a:p>
        </p:txBody>
      </p:sp>
      <p:cxnSp>
        <p:nvCxnSpPr>
          <p:cNvPr id="22" name="直接连接符 21"/>
          <p:cNvCxnSpPr/>
          <p:nvPr/>
        </p:nvCxnSpPr>
        <p:spPr bwMode="auto">
          <a:xfrm>
            <a:off x="3573714" y="4669765"/>
            <a:ext cx="5509" cy="165265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3" name="圆角矩形 22"/>
          <p:cNvSpPr/>
          <p:nvPr/>
        </p:nvSpPr>
        <p:spPr bwMode="auto">
          <a:xfrm>
            <a:off x="3282209" y="4702592"/>
            <a:ext cx="527882" cy="487346"/>
          </a:xfrm>
          <a:prstGeom prst="roundRect">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algn="ctr"/>
            <a:r>
              <a:rPr lang="en-US" sz="800" dirty="0">
                <a:solidFill>
                  <a:schemeClr val="bg1"/>
                </a:solidFill>
              </a:rPr>
              <a:t>R16 </a:t>
            </a:r>
            <a:endParaRPr lang="en-US" sz="800" dirty="0" smtClean="0">
              <a:solidFill>
                <a:schemeClr val="bg1"/>
              </a:solidFill>
            </a:endParaRPr>
          </a:p>
          <a:p>
            <a:pPr algn="ctr"/>
            <a:r>
              <a:rPr lang="en-US" sz="800" dirty="0" smtClean="0">
                <a:solidFill>
                  <a:schemeClr val="bg1"/>
                </a:solidFill>
              </a:rPr>
              <a:t>stage 2+3 </a:t>
            </a:r>
            <a:r>
              <a:rPr lang="en-US" sz="800" dirty="0">
                <a:solidFill>
                  <a:schemeClr val="bg1"/>
                </a:solidFill>
              </a:rPr>
              <a:t>freeze</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800" i="0" u="none" strike="noStrike" cap="none" normalizeH="0" baseline="0" dirty="0" smtClean="0">
              <a:ln>
                <a:noFill/>
              </a:ln>
              <a:solidFill>
                <a:schemeClr val="bg1"/>
              </a:solidFill>
              <a:effectLst/>
              <a:latin typeface="Arial" charset="0"/>
            </a:endParaRPr>
          </a:p>
        </p:txBody>
      </p:sp>
      <p:sp>
        <p:nvSpPr>
          <p:cNvPr id="24" name="文本框 23"/>
          <p:cNvSpPr txBox="1"/>
          <p:nvPr/>
        </p:nvSpPr>
        <p:spPr>
          <a:xfrm>
            <a:off x="130985" y="4700562"/>
            <a:ext cx="715260" cy="400110"/>
          </a:xfrm>
          <a:prstGeom prst="rect">
            <a:avLst/>
          </a:prstGeom>
          <a:noFill/>
        </p:spPr>
        <p:txBody>
          <a:bodyPr wrap="none" rtlCol="0">
            <a:spAutoFit/>
          </a:bodyPr>
          <a:lstStyle/>
          <a:p>
            <a:r>
              <a:rPr lang="en-US" sz="1000" dirty="0" smtClean="0"/>
              <a:t>Rel-16 </a:t>
            </a:r>
          </a:p>
          <a:p>
            <a:r>
              <a:rPr lang="en-US" sz="1000" dirty="0" smtClean="0"/>
              <a:t>Schedule</a:t>
            </a:r>
            <a:endParaRPr lang="en-US" sz="1000" dirty="0"/>
          </a:p>
        </p:txBody>
      </p:sp>
      <p:sp>
        <p:nvSpPr>
          <p:cNvPr id="25" name="文本框 24"/>
          <p:cNvSpPr txBox="1"/>
          <p:nvPr/>
        </p:nvSpPr>
        <p:spPr>
          <a:xfrm>
            <a:off x="142851" y="5143530"/>
            <a:ext cx="679994" cy="400110"/>
          </a:xfrm>
          <a:prstGeom prst="rect">
            <a:avLst/>
          </a:prstGeom>
          <a:noFill/>
        </p:spPr>
        <p:txBody>
          <a:bodyPr wrap="none" rtlCol="0">
            <a:spAutoFit/>
          </a:bodyPr>
          <a:lstStyle/>
          <a:p>
            <a:r>
              <a:rPr lang="en-US" sz="1000" dirty="0" smtClean="0"/>
              <a:t>Rel-17 </a:t>
            </a:r>
          </a:p>
          <a:p>
            <a:r>
              <a:rPr lang="en-US" sz="1000" dirty="0" smtClean="0"/>
              <a:t>Planning</a:t>
            </a:r>
            <a:endParaRPr lang="en-US" sz="1000" dirty="0"/>
          </a:p>
        </p:txBody>
      </p:sp>
      <p:sp>
        <p:nvSpPr>
          <p:cNvPr id="26" name="圆角矩形 25"/>
          <p:cNvSpPr/>
          <p:nvPr/>
        </p:nvSpPr>
        <p:spPr bwMode="auto">
          <a:xfrm>
            <a:off x="4833158" y="5717626"/>
            <a:ext cx="671616" cy="54289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r>
              <a:rPr lang="en-US" sz="1050" dirty="0" smtClean="0">
                <a:solidFill>
                  <a:schemeClr val="dk1"/>
                </a:solidFill>
                <a:latin typeface="+mn-lt"/>
                <a:cs typeface="+mn-cs"/>
              </a:rPr>
              <a:t>R17 </a:t>
            </a:r>
            <a:endParaRPr lang="en-US" sz="1050" dirty="0">
              <a:solidFill>
                <a:schemeClr val="dk1"/>
              </a:solidFill>
              <a:latin typeface="+mn-lt"/>
              <a:cs typeface="+mn-cs"/>
            </a:endParaRPr>
          </a:p>
          <a:p>
            <a:pPr algn="ctr"/>
            <a:r>
              <a:rPr lang="en-US" sz="1050" dirty="0">
                <a:solidFill>
                  <a:schemeClr val="dk1"/>
                </a:solidFill>
                <a:latin typeface="+mn-lt"/>
                <a:cs typeface="+mn-cs"/>
              </a:rPr>
              <a:t>stage 1 </a:t>
            </a:r>
            <a:r>
              <a:rPr lang="en-US" sz="1050" dirty="0" smtClean="0">
                <a:solidFill>
                  <a:schemeClr val="dk1"/>
                </a:solidFill>
                <a:latin typeface="+mn-lt"/>
                <a:cs typeface="+mn-cs"/>
              </a:rPr>
              <a:t>freeze</a:t>
            </a:r>
            <a:endParaRPr lang="en-US" sz="1050" dirty="0">
              <a:solidFill>
                <a:schemeClr val="dk1"/>
              </a:solidFill>
              <a:latin typeface="+mn-lt"/>
              <a:cs typeface="+mn-cs"/>
            </a:endParaRPr>
          </a:p>
        </p:txBody>
      </p:sp>
      <p:sp>
        <p:nvSpPr>
          <p:cNvPr id="27" name="文本框 26"/>
          <p:cNvSpPr txBox="1"/>
          <p:nvPr/>
        </p:nvSpPr>
        <p:spPr>
          <a:xfrm>
            <a:off x="142851" y="5604409"/>
            <a:ext cx="898003" cy="553998"/>
          </a:xfrm>
          <a:prstGeom prst="rect">
            <a:avLst/>
          </a:prstGeom>
          <a:noFill/>
        </p:spPr>
        <p:txBody>
          <a:bodyPr wrap="none" rtlCol="0">
            <a:spAutoFit/>
          </a:bodyPr>
          <a:lstStyle/>
          <a:p>
            <a:r>
              <a:rPr lang="en-US" sz="1000" dirty="0" smtClean="0"/>
              <a:t>Rel-17 </a:t>
            </a:r>
          </a:p>
          <a:p>
            <a:r>
              <a:rPr lang="en-US" sz="1000" dirty="0" smtClean="0"/>
              <a:t>Schedule</a:t>
            </a:r>
          </a:p>
          <a:p>
            <a:r>
              <a:rPr lang="en-US" sz="1000" dirty="0" smtClean="0"/>
              <a:t>(preliminary)</a:t>
            </a:r>
            <a:endParaRPr lang="en-US" sz="1000" dirty="0"/>
          </a:p>
        </p:txBody>
      </p:sp>
      <p:cxnSp>
        <p:nvCxnSpPr>
          <p:cNvPr id="28" name="直接连接符 27"/>
          <p:cNvCxnSpPr/>
          <p:nvPr/>
        </p:nvCxnSpPr>
        <p:spPr bwMode="auto">
          <a:xfrm>
            <a:off x="4084506" y="4676842"/>
            <a:ext cx="17231" cy="1645581"/>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9" name="圆角矩形 28"/>
          <p:cNvSpPr/>
          <p:nvPr/>
        </p:nvSpPr>
        <p:spPr bwMode="auto">
          <a:xfrm>
            <a:off x="2252919" y="5248212"/>
            <a:ext cx="1026684" cy="411496"/>
          </a:xfrm>
          <a:prstGeom prst="roundRect">
            <a:avLst/>
          </a:prstGeom>
          <a:solidFill>
            <a:srgbClr val="FFCC66"/>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algn="ctr"/>
            <a:r>
              <a:rPr lang="en-US" sz="1000" dirty="0" smtClean="0"/>
              <a:t>R17</a:t>
            </a:r>
          </a:p>
          <a:p>
            <a:pPr algn="ctr"/>
            <a:r>
              <a:rPr lang="en-US" sz="1000" dirty="0" smtClean="0"/>
              <a:t>Initial input</a:t>
            </a:r>
            <a:endParaRPr lang="en-US" sz="1000" dirty="0"/>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000" i="0" u="none" strike="noStrike" cap="none" normalizeH="0" baseline="0" dirty="0" smtClean="0">
              <a:ln>
                <a:noFill/>
              </a:ln>
              <a:effectLst/>
              <a:latin typeface="Arial" charset="0"/>
            </a:endParaRPr>
          </a:p>
        </p:txBody>
      </p:sp>
      <p:sp>
        <p:nvSpPr>
          <p:cNvPr id="30" name="文本框 29"/>
          <p:cNvSpPr txBox="1"/>
          <p:nvPr/>
        </p:nvSpPr>
        <p:spPr>
          <a:xfrm>
            <a:off x="8178463" y="4400182"/>
            <a:ext cx="508473" cy="276999"/>
          </a:xfrm>
          <a:prstGeom prst="rect">
            <a:avLst/>
          </a:prstGeom>
          <a:solidFill>
            <a:srgbClr val="00B050"/>
          </a:solidFill>
        </p:spPr>
        <p:txBody>
          <a:bodyPr wrap="none" rtlCol="0">
            <a:spAutoFit/>
          </a:bodyPr>
          <a:lstStyle>
            <a:defPPr>
              <a:defRPr lang="en-GB"/>
            </a:defPPr>
            <a:lvl1pPr>
              <a:defRPr sz="1200"/>
            </a:lvl1pPr>
          </a:lstStyle>
          <a:p>
            <a:r>
              <a:rPr lang="en-US" dirty="0"/>
              <a:t>#</a:t>
            </a:r>
            <a:r>
              <a:rPr lang="en-US" dirty="0" smtClean="0"/>
              <a:t>1xx</a:t>
            </a:r>
            <a:endParaRPr lang="en-US" dirty="0"/>
          </a:p>
        </p:txBody>
      </p:sp>
      <p:cxnSp>
        <p:nvCxnSpPr>
          <p:cNvPr id="31" name="直接连接符 30"/>
          <p:cNvCxnSpPr/>
          <p:nvPr/>
        </p:nvCxnSpPr>
        <p:spPr bwMode="auto">
          <a:xfrm flipH="1">
            <a:off x="6171482" y="4669765"/>
            <a:ext cx="2067" cy="163951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2" name="圆角矩形 31"/>
          <p:cNvSpPr/>
          <p:nvPr/>
        </p:nvSpPr>
        <p:spPr bwMode="auto">
          <a:xfrm>
            <a:off x="5883195" y="5712427"/>
            <a:ext cx="671616" cy="54289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r>
              <a:rPr lang="en-US" sz="1050" dirty="0" smtClean="0">
                <a:solidFill>
                  <a:schemeClr val="dk1"/>
                </a:solidFill>
                <a:latin typeface="+mn-lt"/>
                <a:cs typeface="+mn-cs"/>
              </a:rPr>
              <a:t>R17 </a:t>
            </a:r>
            <a:endParaRPr lang="en-US" sz="1050" dirty="0">
              <a:solidFill>
                <a:schemeClr val="dk1"/>
              </a:solidFill>
              <a:latin typeface="+mn-lt"/>
              <a:cs typeface="+mn-cs"/>
            </a:endParaRPr>
          </a:p>
          <a:p>
            <a:pPr algn="ctr"/>
            <a:r>
              <a:rPr lang="en-US" sz="1050" dirty="0">
                <a:solidFill>
                  <a:schemeClr val="dk1"/>
                </a:solidFill>
                <a:latin typeface="+mn-lt"/>
                <a:cs typeface="+mn-cs"/>
              </a:rPr>
              <a:t>stage </a:t>
            </a:r>
            <a:r>
              <a:rPr lang="en-US" sz="1050" dirty="0" smtClean="0">
                <a:solidFill>
                  <a:schemeClr val="dk1"/>
                </a:solidFill>
                <a:latin typeface="+mn-lt"/>
                <a:cs typeface="+mn-cs"/>
              </a:rPr>
              <a:t>2 freeze</a:t>
            </a:r>
            <a:endParaRPr lang="en-US" sz="1050" dirty="0">
              <a:solidFill>
                <a:schemeClr val="dk1"/>
              </a:solidFill>
              <a:latin typeface="+mn-lt"/>
              <a:cs typeface="+mn-cs"/>
            </a:endParaRPr>
          </a:p>
        </p:txBody>
      </p:sp>
      <p:cxnSp>
        <p:nvCxnSpPr>
          <p:cNvPr id="33" name="曲线连接符 32"/>
          <p:cNvCxnSpPr>
            <a:stCxn id="29" idx="3"/>
            <a:endCxn id="26" idx="0"/>
          </p:cNvCxnSpPr>
          <p:nvPr/>
        </p:nvCxnSpPr>
        <p:spPr bwMode="auto">
          <a:xfrm>
            <a:off x="3279603" y="5453960"/>
            <a:ext cx="1889363" cy="263666"/>
          </a:xfrm>
          <a:prstGeom prst="curvedConnector2">
            <a:avLst/>
          </a:prstGeom>
          <a:solidFill>
            <a:schemeClr val="accent1"/>
          </a:solidFill>
          <a:ln w="3175" cap="flat" cmpd="sng" algn="ctr">
            <a:solidFill>
              <a:schemeClr val="tx2">
                <a:lumMod val="20000"/>
                <a:lumOff val="80000"/>
              </a:schemeClr>
            </a:solidFill>
            <a:prstDash val="solid"/>
            <a:round/>
            <a:headEnd type="none" w="med" len="med"/>
            <a:tailEnd type="triangle"/>
          </a:ln>
          <a:effectLst/>
        </p:spPr>
      </p:cxnSp>
      <p:cxnSp>
        <p:nvCxnSpPr>
          <p:cNvPr id="34" name="曲线连接符 33"/>
          <p:cNvCxnSpPr>
            <a:stCxn id="29" idx="3"/>
            <a:endCxn id="32" idx="0"/>
          </p:cNvCxnSpPr>
          <p:nvPr/>
        </p:nvCxnSpPr>
        <p:spPr bwMode="auto">
          <a:xfrm>
            <a:off x="3279603" y="5453960"/>
            <a:ext cx="2939400" cy="258467"/>
          </a:xfrm>
          <a:prstGeom prst="curvedConnector2">
            <a:avLst/>
          </a:prstGeom>
          <a:solidFill>
            <a:schemeClr val="accent1"/>
          </a:solidFill>
          <a:ln w="3175" cap="flat" cmpd="sng" algn="ctr">
            <a:solidFill>
              <a:schemeClr val="tx2">
                <a:lumMod val="40000"/>
                <a:lumOff val="60000"/>
              </a:schemeClr>
            </a:solidFill>
            <a:prstDash val="solid"/>
            <a:round/>
            <a:headEnd type="none" w="med" len="med"/>
            <a:tailEnd type="triangle"/>
          </a:ln>
          <a:effectLst/>
        </p:spPr>
      </p:cxnSp>
      <p:cxnSp>
        <p:nvCxnSpPr>
          <p:cNvPr id="35" name="曲线连接符 34"/>
          <p:cNvCxnSpPr>
            <a:stCxn id="29" idx="3"/>
            <a:endCxn id="38" idx="0"/>
          </p:cNvCxnSpPr>
          <p:nvPr/>
        </p:nvCxnSpPr>
        <p:spPr bwMode="auto">
          <a:xfrm>
            <a:off x="3279603" y="5453960"/>
            <a:ext cx="5169299" cy="258467"/>
          </a:xfrm>
          <a:prstGeom prst="curvedConnector2">
            <a:avLst/>
          </a:prstGeom>
          <a:solidFill>
            <a:schemeClr val="accent1"/>
          </a:solidFill>
          <a:ln w="3175" cap="flat" cmpd="sng" algn="ctr">
            <a:solidFill>
              <a:schemeClr val="tx2">
                <a:lumMod val="40000"/>
                <a:lumOff val="60000"/>
              </a:schemeClr>
            </a:solidFill>
            <a:prstDash val="solid"/>
            <a:round/>
            <a:headEnd type="none" w="med" len="med"/>
            <a:tailEnd type="triangle"/>
          </a:ln>
          <a:effectLst/>
        </p:spPr>
      </p:cxnSp>
      <p:cxnSp>
        <p:nvCxnSpPr>
          <p:cNvPr id="36" name="直接连接符 35"/>
          <p:cNvCxnSpPr/>
          <p:nvPr/>
        </p:nvCxnSpPr>
        <p:spPr bwMode="auto">
          <a:xfrm>
            <a:off x="2484271" y="4646806"/>
            <a:ext cx="9731" cy="166246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7" name="直接连接符 36"/>
          <p:cNvCxnSpPr/>
          <p:nvPr/>
        </p:nvCxnSpPr>
        <p:spPr bwMode="auto">
          <a:xfrm>
            <a:off x="8439596" y="4698210"/>
            <a:ext cx="22727" cy="1611065"/>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8" name="圆角矩形 37"/>
          <p:cNvSpPr/>
          <p:nvPr/>
        </p:nvSpPr>
        <p:spPr bwMode="auto">
          <a:xfrm>
            <a:off x="8113094" y="5712427"/>
            <a:ext cx="671616" cy="542894"/>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r>
              <a:rPr lang="en-US" sz="1050" dirty="0" smtClean="0">
                <a:solidFill>
                  <a:schemeClr val="dk1"/>
                </a:solidFill>
                <a:latin typeface="+mn-lt"/>
                <a:cs typeface="+mn-cs"/>
              </a:rPr>
              <a:t>R17 </a:t>
            </a:r>
            <a:endParaRPr lang="en-US" sz="1050" dirty="0">
              <a:solidFill>
                <a:schemeClr val="dk1"/>
              </a:solidFill>
              <a:latin typeface="+mn-lt"/>
              <a:cs typeface="+mn-cs"/>
            </a:endParaRPr>
          </a:p>
          <a:p>
            <a:pPr algn="ctr"/>
            <a:r>
              <a:rPr lang="en-US" sz="1050" dirty="0">
                <a:solidFill>
                  <a:schemeClr val="dk1"/>
                </a:solidFill>
                <a:latin typeface="+mn-lt"/>
                <a:cs typeface="+mn-cs"/>
              </a:rPr>
              <a:t>stage </a:t>
            </a:r>
            <a:r>
              <a:rPr lang="en-US" sz="1050" dirty="0"/>
              <a:t>3</a:t>
            </a:r>
            <a:r>
              <a:rPr lang="en-US" sz="1050" dirty="0" smtClean="0">
                <a:solidFill>
                  <a:schemeClr val="dk1"/>
                </a:solidFill>
                <a:latin typeface="+mn-lt"/>
                <a:cs typeface="+mn-cs"/>
              </a:rPr>
              <a:t> freeze</a:t>
            </a:r>
            <a:endParaRPr lang="en-US" sz="1050" dirty="0">
              <a:solidFill>
                <a:schemeClr val="dk1"/>
              </a:solidFill>
              <a:latin typeface="+mn-lt"/>
              <a:cs typeface="+mn-cs"/>
            </a:endParaRPr>
          </a:p>
        </p:txBody>
      </p:sp>
    </p:spTree>
    <p:extLst>
      <p:ext uri="{BB962C8B-B14F-4D97-AF65-F5344CB8AC3E}">
        <p14:creationId xmlns:p14="http://schemas.microsoft.com/office/powerpoint/2010/main" val="37088286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533448112"/>
              </p:ext>
            </p:extLst>
          </p:nvPr>
        </p:nvGraphicFramePr>
        <p:xfrm>
          <a:off x="196703" y="1428644"/>
          <a:ext cx="11778017" cy="2270601"/>
        </p:xfrm>
        <a:graphic>
          <a:graphicData uri="http://schemas.openxmlformats.org/drawingml/2006/table">
            <a:tbl>
              <a:tblPr firstRow="1" bandRow="1">
                <a:tableStyleId>{5C22544A-7EE6-4342-B048-85BDC9FD1C3A}</a:tableStyleId>
              </a:tblPr>
              <a:tblGrid>
                <a:gridCol w="1194718">
                  <a:extLst>
                    <a:ext uri="{9D8B030D-6E8A-4147-A177-3AD203B41FA5}">
                      <a16:colId xmlns:a16="http://schemas.microsoft.com/office/drawing/2014/main" xmlns="" val="570476699"/>
                    </a:ext>
                  </a:extLst>
                </a:gridCol>
                <a:gridCol w="5763579">
                  <a:extLst>
                    <a:ext uri="{9D8B030D-6E8A-4147-A177-3AD203B41FA5}">
                      <a16:colId xmlns:a16="http://schemas.microsoft.com/office/drawing/2014/main" xmlns="" val="2618836924"/>
                    </a:ext>
                  </a:extLst>
                </a:gridCol>
                <a:gridCol w="1334814">
                  <a:extLst>
                    <a:ext uri="{9D8B030D-6E8A-4147-A177-3AD203B41FA5}">
                      <a16:colId xmlns:a16="http://schemas.microsoft.com/office/drawing/2014/main" xmlns="" val="3016348962"/>
                    </a:ext>
                  </a:extLst>
                </a:gridCol>
                <a:gridCol w="1942709">
                  <a:extLst>
                    <a:ext uri="{9D8B030D-6E8A-4147-A177-3AD203B41FA5}">
                      <a16:colId xmlns:a16="http://schemas.microsoft.com/office/drawing/2014/main" xmlns="" val="3690116950"/>
                    </a:ext>
                  </a:extLst>
                </a:gridCol>
                <a:gridCol w="1542197">
                  <a:extLst>
                    <a:ext uri="{9D8B030D-6E8A-4147-A177-3AD203B41FA5}">
                      <a16:colId xmlns:a16="http://schemas.microsoft.com/office/drawing/2014/main" xmlns="" val="2952368263"/>
                    </a:ext>
                  </a:extLst>
                </a:gridCol>
              </a:tblGrid>
              <a:tr h="48032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Reply 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349202">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S5-201424</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to LS to SA5 on trace related configurations for NR MDT</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RAN2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S5-201165</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7565">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S5-201457</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reply on Reply LS on supporting simultaneous online and offline reporting level access</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CT3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S5-201170</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S5-201472</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on analytics support for energy saving</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fr-FR" sz="1100">
                          <a:solidFill>
                            <a:srgbClr val="000000"/>
                          </a:solidFill>
                          <a:effectLst/>
                          <a:latin typeface="Calibri" panose="020F0502020204030204" pitchFamily="34" charset="0"/>
                          <a:ea typeface="宋体" panose="02010600030101010101" pitchFamily="2" charset="-122"/>
                        </a:rPr>
                        <a:t>SA2.SA3,SA3-LI,RAN3</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S5-201168,S5-201169</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6285">
                <a:tc>
                  <a:txBody>
                    <a:bodyPr/>
                    <a:lstStyle/>
                    <a:p>
                      <a:pPr>
                        <a:spcAft>
                          <a:spcPts val="0"/>
                        </a:spcAft>
                      </a:pPr>
                      <a:r>
                        <a:rPr lang="en-US" sz="1100" dirty="0" smtClean="0">
                          <a:solidFill>
                            <a:srgbClr val="000000"/>
                          </a:solidFill>
                          <a:effectLst/>
                          <a:latin typeface="Calibri" panose="020F0502020204030204" pitchFamily="34" charset="0"/>
                          <a:ea typeface="宋体" panose="02010600030101010101" pitchFamily="2" charset="-122"/>
                        </a:rPr>
                        <a:t>S5-201525 </a:t>
                      </a:r>
                    </a:p>
                    <a:p>
                      <a:pPr>
                        <a:spcAft>
                          <a:spcPts val="0"/>
                        </a:spcAft>
                      </a:pPr>
                      <a:r>
                        <a:rPr lang="en-US" sz="1100" dirty="0" smtClean="0">
                          <a:solidFill>
                            <a:srgbClr val="000000"/>
                          </a:solidFill>
                          <a:effectLst/>
                          <a:latin typeface="Calibri" panose="020F0502020204030204" pitchFamily="34" charset="0"/>
                          <a:ea typeface="宋体" panose="02010600030101010101" pitchFamily="2" charset="-122"/>
                        </a:rPr>
                        <a:t>(email</a:t>
                      </a:r>
                      <a:r>
                        <a:rPr lang="en-US" sz="1100" baseline="0" dirty="0" smtClean="0">
                          <a:solidFill>
                            <a:srgbClr val="000000"/>
                          </a:solidFill>
                          <a:effectLst/>
                          <a:latin typeface="Calibri" panose="020F0502020204030204" pitchFamily="34" charset="0"/>
                          <a:ea typeface="宋体" panose="02010600030101010101" pitchFamily="2" charset="-122"/>
                        </a:rPr>
                        <a:t> approval)</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LS on the status update of the SON support for NR works</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Intel</a:t>
                      </a:r>
                      <a:endParaRPr lang="zh-CN"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endParaRPr lang="fr-FR" sz="12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fr-FR" sz="1200" b="0" i="0" u="none" strike="noStrike" kern="1200" dirty="0" smtClean="0">
                          <a:solidFill>
                            <a:srgbClr val="000000"/>
                          </a:solidFill>
                          <a:effectLst/>
                          <a:latin typeface="+mn-lt"/>
                          <a:ea typeface="+mn-ea"/>
                          <a:cs typeface="+mn-cs"/>
                        </a:rPr>
                        <a:t>new</a:t>
                      </a:r>
                      <a:endParaRPr lang="fr-FR" sz="1200" b="0" i="0" u="none" strike="noStrike" kern="1200" dirty="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3899">
                <a:tc>
                  <a:txBody>
                    <a:bodyPr/>
                    <a:lstStyle/>
                    <a:p>
                      <a:pPr>
                        <a:spcAft>
                          <a:spcPts val="0"/>
                        </a:spcAft>
                      </a:pPr>
                      <a:r>
                        <a:rPr lang="en-US" sz="1100" dirty="0" smtClean="0">
                          <a:solidFill>
                            <a:srgbClr val="000000"/>
                          </a:solidFill>
                          <a:effectLst/>
                          <a:latin typeface="Calibri" panose="020F0502020204030204" pitchFamily="34" charset="0"/>
                          <a:ea typeface="宋体" panose="02010600030101010101" pitchFamily="2" charset="-122"/>
                        </a:rPr>
                        <a:t>S5-201598</a:t>
                      </a:r>
                    </a:p>
                    <a:p>
                      <a:pPr>
                        <a:spcAft>
                          <a:spcPts val="0"/>
                        </a:spcAft>
                      </a:pPr>
                      <a:r>
                        <a:rPr lang="en-US" altLang="zh-CN" sz="1100" dirty="0" smtClean="0">
                          <a:solidFill>
                            <a:srgbClr val="000000"/>
                          </a:solidFill>
                          <a:effectLst/>
                          <a:latin typeface="Calibri" panose="020F0502020204030204" pitchFamily="34" charset="0"/>
                          <a:ea typeface="+mn-ea"/>
                        </a:rPr>
                        <a:t>(email</a:t>
                      </a:r>
                      <a:r>
                        <a:rPr lang="en-US" altLang="zh-CN" sz="1100" baseline="0" dirty="0" smtClean="0">
                          <a:solidFill>
                            <a:srgbClr val="000000"/>
                          </a:solidFill>
                          <a:effectLst/>
                          <a:latin typeface="Calibri" panose="020F0502020204030204" pitchFamily="34" charset="0"/>
                          <a:ea typeface="+mn-ea"/>
                        </a:rPr>
                        <a:t> approval)</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Reply to: Reply LS to SA5 on Application Architecture for enabling Edge Applications</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Samsung</a:t>
                      </a:r>
                      <a:endParaRPr lang="zh-CN"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indent="0" algn="l" defTabSz="1219170" rtl="0" eaLnBrk="1" fontAlgn="t" latinLnBrk="0" hangingPunct="1"/>
                      <a:endParaRPr lang="fr-FR" sz="12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mn-lt"/>
                          <a:ea typeface="+mn-ea"/>
                          <a:cs typeface="+mn-cs"/>
                        </a:rPr>
                        <a:t>S5-201171</a:t>
                      </a:r>
                      <a:endParaRPr lang="zh-CN" altLang="zh-CN" sz="1200" kern="1200" dirty="0" smtClean="0">
                        <a:solidFill>
                          <a:schemeClr val="dk1"/>
                        </a:solidFill>
                        <a:effectLst/>
                        <a:latin typeface="+mn-lt"/>
                        <a:ea typeface="+mn-ea"/>
                        <a:cs typeface="+mn-cs"/>
                      </a:endParaRPr>
                    </a:p>
                    <a:p>
                      <a:pPr marL="82550" marR="0" lvl="0" indent="0" algn="l" defTabSz="1219170" rtl="0" eaLnBrk="1" fontAlgn="t" latinLnBrk="0" hangingPunct="1">
                        <a:lnSpc>
                          <a:spcPct val="100000"/>
                        </a:lnSpc>
                        <a:spcBef>
                          <a:spcPts val="0"/>
                        </a:spcBef>
                        <a:spcAft>
                          <a:spcPts val="0"/>
                        </a:spcAft>
                        <a:buClrTx/>
                        <a:buSzTx/>
                        <a:buFontTx/>
                        <a:buNone/>
                        <a:tabLst/>
                        <a:defRPr/>
                      </a:pPr>
                      <a:endParaRPr lang="fr-FR" sz="1200" b="0" i="0" u="none" strike="noStrike" kern="1200" dirty="0">
                        <a:solidFill>
                          <a:srgbClr val="000000"/>
                        </a:solidFill>
                        <a:effectLst/>
                        <a:latin typeface="+mn-lt"/>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p:txBody>
      </p:sp>
      <p:graphicFrame>
        <p:nvGraphicFramePr>
          <p:cNvPr id="6" name="Group 76"/>
          <p:cNvGraphicFramePr>
            <a:graphicFrameLocks/>
          </p:cNvGraphicFramePr>
          <p:nvPr>
            <p:extLst>
              <p:ext uri="{D42A27DB-BD31-4B8C-83A1-F6EECF244321}">
                <p14:modId xmlns:p14="http://schemas.microsoft.com/office/powerpoint/2010/main" val="625790137"/>
              </p:ext>
            </p:extLst>
          </p:nvPr>
        </p:nvGraphicFramePr>
        <p:xfrm>
          <a:off x="189596" y="1287352"/>
          <a:ext cx="11902965" cy="4945230"/>
        </p:xfrm>
        <a:graphic>
          <a:graphicData uri="http://schemas.openxmlformats.org/drawingml/2006/table">
            <a:tbl>
              <a:tblPr/>
              <a:tblGrid>
                <a:gridCol w="1203025">
                  <a:extLst>
                    <a:ext uri="{9D8B030D-6E8A-4147-A177-3AD203B41FA5}">
                      <a16:colId xmlns:a16="http://schemas.microsoft.com/office/drawing/2014/main" xmlns="" val="20000"/>
                    </a:ext>
                  </a:extLst>
                </a:gridCol>
                <a:gridCol w="1014248"/>
                <a:gridCol w="872359"/>
                <a:gridCol w="5654565">
                  <a:extLst>
                    <a:ext uri="{9D8B030D-6E8A-4147-A177-3AD203B41FA5}">
                      <a16:colId xmlns:a16="http://schemas.microsoft.com/office/drawing/2014/main" xmlns="" val="20001"/>
                    </a:ext>
                  </a:extLst>
                </a:gridCol>
                <a:gridCol w="1345324"/>
                <a:gridCol w="1813444"/>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Release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Potential related groups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495150">
                <a:tc>
                  <a:txBody>
                    <a:bodyPr/>
                    <a:lstStyle/>
                    <a:p>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 S5-201483 </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400" b="0" i="0" u="none" strike="noStrike" kern="1200" dirty="0" smtClean="0">
                          <a:solidFill>
                            <a:srgbClr val="000000"/>
                          </a:solidFill>
                          <a:effectLst/>
                          <a:latin typeface="+mn-lt"/>
                          <a:ea typeface="+mn-ea"/>
                          <a:cs typeface="+mn-cs"/>
                        </a:rPr>
                        <a:t>New</a:t>
                      </a:r>
                      <a:r>
                        <a:rPr lang="en-US" sz="1400" b="0" i="0" u="none" strike="noStrike" kern="1200" baseline="0" dirty="0" smtClean="0">
                          <a:solidFill>
                            <a:srgbClr val="000000"/>
                          </a:solidFill>
                          <a:effectLst/>
                          <a:latin typeface="+mn-lt"/>
                          <a:ea typeface="+mn-ea"/>
                          <a:cs typeface="+mn-cs"/>
                        </a:rPr>
                        <a:t> WID</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R17</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WID on </a:t>
                      </a:r>
                      <a:r>
                        <a:rPr lang="en-US" altLang="zh-CN" sz="1200" dirty="0" err="1"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QoE</a:t>
                      </a:r>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 Measurement Collection in 5G and </a:t>
                      </a:r>
                      <a:r>
                        <a:rPr lang="en-US" altLang="zh-CN" sz="1200" dirty="0" err="1"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Signalling</a:t>
                      </a:r>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 Based Activation for UMTS and LTE </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200" b="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Ericsson</a:t>
                      </a:r>
                      <a:endParaRPr lang="zh-CN" altLang="en-US" sz="1200" b="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rgbClr val="000000"/>
                          </a:solidFill>
                          <a:effectLst/>
                          <a:latin typeface="+mn-lt"/>
                          <a:ea typeface="+mn-ea"/>
                          <a:cs typeface="+mn-cs"/>
                        </a:rPr>
                        <a:t>RAN2/RAN3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1730">
                <a:tc>
                  <a:txBody>
                    <a:bodyPr/>
                    <a:lstStyle/>
                    <a:p>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S5-201481</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New</a:t>
                      </a:r>
                      <a:r>
                        <a:rPr lang="en-US" altLang="zh-CN" sz="1400" b="0" i="0" u="none" strike="noStrike" kern="1200" baseline="0" dirty="0" smtClean="0">
                          <a:solidFill>
                            <a:srgbClr val="000000"/>
                          </a:solidFill>
                          <a:effectLst/>
                          <a:latin typeface="+mn-lt"/>
                          <a:ea typeface="+mn-ea"/>
                          <a:cs typeface="+mn-cs"/>
                        </a:rPr>
                        <a:t> WID</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R17</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WID on management of MDT enhancement in 5G</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200" b="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Ericsson</a:t>
                      </a:r>
                      <a:endParaRPr lang="zh-CN" altLang="en-US" sz="1200" b="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fr-FR" altLang="zh-CN" sz="1400" b="0" i="0" u="none" strike="noStrike" kern="1200" dirty="0" smtClean="0">
                          <a:solidFill>
                            <a:srgbClr val="000000"/>
                          </a:solidFill>
                          <a:effectLst/>
                          <a:latin typeface="+mn-lt"/>
                          <a:ea typeface="+mn-ea"/>
                          <a:cs typeface="+mn-cs"/>
                        </a:rPr>
                        <a:t>RAN2/RAN3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81618">
                <a:tc>
                  <a:txBody>
                    <a:bodyPr/>
                    <a:lstStyle/>
                    <a:p>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S5-201482</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New</a:t>
                      </a:r>
                      <a:r>
                        <a:rPr lang="en-US" altLang="zh-CN" sz="1400" b="0" i="0" u="none" strike="noStrike" kern="1200" baseline="0" dirty="0" smtClean="0">
                          <a:solidFill>
                            <a:srgbClr val="000000"/>
                          </a:solidFill>
                          <a:effectLst/>
                          <a:latin typeface="+mn-lt"/>
                          <a:ea typeface="+mn-ea"/>
                          <a:cs typeface="+mn-cs"/>
                        </a:rPr>
                        <a:t> WID</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R17</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New WI proposal for REL17 NRM</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Nokia</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altLang="zh-CN" sz="1400" b="0" i="0" u="none" strike="noStrike" kern="1200" dirty="0" smtClean="0">
                          <a:solidFill>
                            <a:srgbClr val="000000"/>
                          </a:solidFill>
                          <a:effectLst/>
                          <a:latin typeface="+mn-lt"/>
                          <a:ea typeface="+mn-ea"/>
                          <a:cs typeface="+mn-cs"/>
                        </a:rPr>
                        <a:t>RAN2/RAN3/SA2</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71219">
                <a:tc>
                  <a:txBody>
                    <a:bodyPr/>
                    <a:lstStyle/>
                    <a:p>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S5-201477</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New</a:t>
                      </a:r>
                      <a:r>
                        <a:rPr lang="en-US" altLang="zh-CN" sz="1400" b="0" i="0" u="none" strike="noStrike" kern="1200" baseline="0" dirty="0" smtClean="0">
                          <a:solidFill>
                            <a:srgbClr val="000000"/>
                          </a:solidFill>
                          <a:effectLst/>
                          <a:latin typeface="+mn-lt"/>
                          <a:ea typeface="+mn-ea"/>
                          <a:cs typeface="+mn-cs"/>
                        </a:rPr>
                        <a:t> WID</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R17</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0" fontAlgn="t">
                        <a:spcBef>
                          <a:spcPts val="0"/>
                        </a:spcBef>
                        <a:buNone/>
                      </a:pPr>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SID New areas on EE for 5G networks</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Orange</a:t>
                      </a:r>
                      <a:endParaRPr lang="zh-CN" altLang="en-US" sz="1200" b="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altLang="zh-CN" sz="1400" b="0" i="0" u="none" strike="noStrike" kern="1200" dirty="0" smtClean="0">
                          <a:solidFill>
                            <a:srgbClr val="000000"/>
                          </a:solidFill>
                          <a:effectLst/>
                          <a:latin typeface="+mn-lt"/>
                          <a:ea typeface="+mn-ea"/>
                          <a:cs typeface="+mn-cs"/>
                        </a:rPr>
                        <a:t>RAN3/SA2</a:t>
                      </a:r>
                      <a:r>
                        <a:rPr lang="en-US" altLang="zh-CN" sz="1400" b="0" i="0" u="none" strike="noStrike" kern="1200" dirty="0" smtClean="0">
                          <a:solidFill>
                            <a:srgbClr val="000000"/>
                          </a:solidFill>
                          <a:effectLst/>
                          <a:latin typeface="+mn-lt"/>
                          <a:ea typeface="+mn-ea"/>
                          <a:cs typeface="+mn-cs"/>
                        </a:rPr>
                        <a:t>/EE/ITU-T</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71219">
                <a:tc>
                  <a:txBody>
                    <a:bodyPr/>
                    <a:lstStyle/>
                    <a:p>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S5-201478</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New</a:t>
                      </a:r>
                      <a:r>
                        <a:rPr lang="en-US" altLang="zh-CN" sz="1400" b="0" i="0" u="none" strike="noStrike" kern="1200" baseline="0" dirty="0" smtClean="0">
                          <a:solidFill>
                            <a:srgbClr val="000000"/>
                          </a:solidFill>
                          <a:effectLst/>
                          <a:latin typeface="+mn-lt"/>
                          <a:ea typeface="+mn-ea"/>
                          <a:cs typeface="+mn-cs"/>
                        </a:rPr>
                        <a:t> WID</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R17</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WID Enhancements on EE for 5G networks</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200" b="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Orange</a:t>
                      </a:r>
                      <a:endParaRPr lang="zh-CN" altLang="en-US" sz="1200" b="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altLang="zh-CN" sz="1400" b="0" i="0" u="none" strike="noStrike" kern="1200" dirty="0" smtClean="0">
                          <a:solidFill>
                            <a:srgbClr val="000000"/>
                          </a:solidFill>
                          <a:effectLst/>
                          <a:latin typeface="+mn-lt"/>
                          <a:ea typeface="+mn-ea"/>
                          <a:cs typeface="+mn-cs"/>
                        </a:rPr>
                        <a:t>RAN3/SA2</a:t>
                      </a:r>
                      <a:r>
                        <a:rPr lang="en-US" altLang="zh-CN" sz="1400" b="0" i="0" u="none" strike="noStrike" kern="1200" dirty="0" smtClean="0">
                          <a:solidFill>
                            <a:srgbClr val="000000"/>
                          </a:solidFill>
                          <a:effectLst/>
                          <a:latin typeface="+mn-lt"/>
                          <a:ea typeface="+mn-ea"/>
                          <a:cs typeface="+mn-cs"/>
                        </a:rPr>
                        <a:t>/EE/ITU-T</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60709">
                <a:tc>
                  <a:txBody>
                    <a:bodyPr/>
                    <a:lstStyle/>
                    <a:p>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S5-201479</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New</a:t>
                      </a:r>
                      <a:r>
                        <a:rPr lang="en-US" altLang="zh-CN" sz="1400" b="0" i="0" u="none" strike="noStrike" kern="1200" baseline="0" dirty="0" smtClean="0">
                          <a:solidFill>
                            <a:srgbClr val="000000"/>
                          </a:solidFill>
                          <a:effectLst/>
                          <a:latin typeface="+mn-lt"/>
                          <a:ea typeface="+mn-ea"/>
                          <a:cs typeface="+mn-cs"/>
                        </a:rPr>
                        <a:t> WID</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R17</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WI on management of non-public networks</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200" b="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Huawei</a:t>
                      </a:r>
                      <a:endParaRPr lang="zh-CN" altLang="en-US" sz="1200" b="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fr-FR" altLang="zh-CN" sz="1400" b="0" i="0" u="none" strike="noStrike" kern="1200" dirty="0" smtClean="0">
                          <a:solidFill>
                            <a:srgbClr val="000000"/>
                          </a:solidFill>
                          <a:effectLst/>
                          <a:latin typeface="+mn-lt"/>
                          <a:ea typeface="+mn-ea"/>
                          <a:cs typeface="+mn-cs"/>
                        </a:rPr>
                        <a:t>RAN3/SA2</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43801">
                <a:tc>
                  <a:txBody>
                    <a:bodyPr/>
                    <a:lstStyle/>
                    <a:p>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S5-201480 </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New</a:t>
                      </a:r>
                      <a:r>
                        <a:rPr lang="en-US" altLang="zh-CN" sz="1400" b="0" i="0" u="none" strike="noStrike" kern="1200" baseline="0" dirty="0" smtClean="0">
                          <a:solidFill>
                            <a:srgbClr val="000000"/>
                          </a:solidFill>
                          <a:effectLst/>
                          <a:latin typeface="+mn-lt"/>
                          <a:ea typeface="+mn-ea"/>
                          <a:cs typeface="+mn-cs"/>
                        </a:rPr>
                        <a:t> WID</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R17</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WID Enhancement on Management Aspects of 5G Service-Level Agreement</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200" b="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China Mobile</a:t>
                      </a:r>
                      <a:endParaRPr lang="zh-CN" altLang="en-US" sz="1200" b="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altLang="zh-CN" sz="1400" b="0" i="0" u="none" strike="noStrike" dirty="0" smtClean="0">
                          <a:solidFill>
                            <a:srgbClr val="000000"/>
                          </a:solidFill>
                          <a:effectLst/>
                          <a:latin typeface="+mn-lt"/>
                        </a:rPr>
                        <a:t>GSMA</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39688">
                <a:tc>
                  <a:txBody>
                    <a:bodyPr/>
                    <a:lstStyle/>
                    <a:p>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S5-201599</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New</a:t>
                      </a:r>
                      <a:r>
                        <a:rPr lang="en-US" altLang="zh-CN" sz="1400" b="0" i="0" u="none" strike="noStrike" kern="1200" baseline="0" dirty="0" smtClean="0">
                          <a:solidFill>
                            <a:srgbClr val="000000"/>
                          </a:solidFill>
                          <a:effectLst/>
                          <a:latin typeface="+mn-lt"/>
                          <a:ea typeface="+mn-ea"/>
                          <a:cs typeface="+mn-cs"/>
                        </a:rPr>
                        <a:t> WID</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R17</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WID on Enhanced Closed loop SLS assurance</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Ericsson</a:t>
                      </a:r>
                      <a:endParaRPr lang="zh-CN" altLang="en-US" sz="1200" b="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ETSI ZSM</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43801">
                <a:tc>
                  <a:txBody>
                    <a:bodyPr/>
                    <a:lstStyle/>
                    <a:p>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S5-201496 </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New</a:t>
                      </a:r>
                      <a:r>
                        <a:rPr lang="en-US" altLang="zh-CN" sz="1400" b="0" i="0" u="none" strike="noStrike" kern="1200" baseline="0" dirty="0" smtClean="0">
                          <a:solidFill>
                            <a:srgbClr val="000000"/>
                          </a:solidFill>
                          <a:effectLst/>
                          <a:latin typeface="+mn-lt"/>
                          <a:ea typeface="+mn-ea"/>
                          <a:cs typeface="+mn-cs"/>
                        </a:rPr>
                        <a:t> WID</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R17</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WID on Self-Organizing Networks (SON) for 5G networks</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200" b="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Intel</a:t>
                      </a:r>
                      <a:endParaRPr lang="zh-CN" altLang="en-US" sz="1200" b="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fr-FR" altLang="zh-CN" sz="1400" b="0" i="0" u="none" strike="noStrike" kern="1200" dirty="0" smtClean="0">
                          <a:solidFill>
                            <a:srgbClr val="000000"/>
                          </a:solidFill>
                          <a:effectLst/>
                          <a:latin typeface="+mn-lt"/>
                          <a:ea typeface="+mn-ea"/>
                          <a:cs typeface="+mn-cs"/>
                        </a:rPr>
                        <a:t>RAN3/SA2</a:t>
                      </a:r>
                      <a:endParaRPr lang="fr-FR" altLang="zh-CN" sz="1400" b="0" i="0" u="none" strike="noStrike" dirty="0" smtClean="0">
                        <a:solidFill>
                          <a:srgbClr val="000000"/>
                        </a:solidFill>
                        <a:effectLst/>
                        <a:latin typeface="+mn-lt"/>
                      </a:endParaRPr>
                    </a:p>
                    <a:p>
                      <a:pPr marL="82550" indent="0" algn="l" fontAlgn="t"/>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13109">
                <a:tc>
                  <a:txBody>
                    <a:bodyPr/>
                    <a:lstStyle/>
                    <a:p>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S5-201471</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WID revised</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altLang="zh-CN" sz="1400" b="0" i="0" u="none" strike="noStrike" kern="1200" dirty="0" smtClean="0">
                          <a:solidFill>
                            <a:srgbClr val="000000"/>
                          </a:solidFill>
                          <a:effectLst/>
                          <a:latin typeface="+mn-lt"/>
                          <a:ea typeface="+mn-ea"/>
                          <a:cs typeface="+mn-cs"/>
                        </a:rPr>
                        <a:t>R17</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WID on Intent driven management service for mobile networks Huawei</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200" b="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Huawei</a:t>
                      </a:r>
                      <a:endParaRPr lang="zh-CN" altLang="en-US" sz="1200" b="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fr-FR" altLang="zh-CN" sz="1400" b="0" i="0" u="none" strike="noStrike" kern="1200" dirty="0" smtClean="0">
                          <a:solidFill>
                            <a:srgbClr val="000000"/>
                          </a:solidFill>
                          <a:effectLst/>
                          <a:latin typeface="+mn-lt"/>
                          <a:ea typeface="+mn-ea"/>
                          <a:cs typeface="+mn-cs"/>
                        </a:rPr>
                        <a:t>RAN3/SA2</a:t>
                      </a:r>
                      <a:endParaRPr lang="fr-FR" altLang="zh-CN"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43801">
                <a:tc>
                  <a:txBody>
                    <a:bodyPr/>
                    <a:lstStyle/>
                    <a:p>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S5-2011597 (email</a:t>
                      </a:r>
                      <a:r>
                        <a:rPr lang="en-US" altLang="zh-CN" sz="1200" baseline="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 approval)</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mn-lt"/>
                          <a:ea typeface="+mn-ea"/>
                          <a:cs typeface="+mn-cs"/>
                        </a:rPr>
                        <a:t>New WID</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defTabSz="1219170" rtl="0" eaLnBrk="1" fontAlgn="t" latinLnBrk="0" hangingPunct="1"/>
                      <a:r>
                        <a:rPr lang="en-US" sz="1400" b="0" i="0" u="none" strike="noStrike" kern="1200" dirty="0" smtClean="0">
                          <a:solidFill>
                            <a:srgbClr val="000000"/>
                          </a:solidFill>
                          <a:effectLst/>
                          <a:latin typeface="+mn-lt"/>
                          <a:ea typeface="+mn-ea"/>
                          <a:cs typeface="+mn-cs"/>
                        </a:rPr>
                        <a:t>R17</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New WID on edge computing management</a:t>
                      </a:r>
                      <a:endParaRPr lang="zh-CN" altLang="en-US" sz="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200" b="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Intel</a:t>
                      </a:r>
                      <a:endParaRPr lang="zh-CN" altLang="en-US" sz="1200" b="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fr-FR" altLang="zh-CN" sz="1400" b="0" i="0" u="none" strike="noStrike" dirty="0" smtClean="0">
                          <a:solidFill>
                            <a:srgbClr val="000000"/>
                          </a:solidFill>
                          <a:effectLst/>
                          <a:latin typeface="+mn-lt"/>
                        </a:rPr>
                        <a:t>SA2/SA6/NFV</a:t>
                      </a:r>
                      <a:endParaRPr lang="fr-FR" altLang="zh-CN"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2464901641"/>
              </p:ext>
            </p:extLst>
          </p:nvPr>
        </p:nvGraphicFramePr>
        <p:xfrm>
          <a:off x="199697" y="1050878"/>
          <a:ext cx="11537378" cy="1873937"/>
        </p:xfrm>
        <a:graphic>
          <a:graphicData uri="http://schemas.openxmlformats.org/drawingml/2006/table">
            <a:tbl>
              <a:tblPr/>
              <a:tblGrid>
                <a:gridCol w="1040524">
                  <a:extLst>
                    <a:ext uri="{9D8B030D-6E8A-4147-A177-3AD203B41FA5}">
                      <a16:colId xmlns:a16="http://schemas.microsoft.com/office/drawing/2014/main" xmlns="" val="20000"/>
                    </a:ext>
                  </a:extLst>
                </a:gridCol>
                <a:gridCol w="5030108">
                  <a:extLst>
                    <a:ext uri="{9D8B030D-6E8A-4147-A177-3AD203B41FA5}">
                      <a16:colId xmlns:a16="http://schemas.microsoft.com/office/drawing/2014/main" xmlns="" val="20001"/>
                    </a:ext>
                  </a:extLst>
                </a:gridCol>
                <a:gridCol w="2733373"/>
                <a:gridCol w="2733373"/>
              </a:tblGrid>
              <a:tr h="645638">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err="1" smtClean="0">
                          <a:solidFill>
                            <a:schemeClr val="tx1"/>
                          </a:solidFill>
                          <a:latin typeface="+mn-lt"/>
                          <a:ea typeface="+mn-ea"/>
                          <a:cs typeface="+mn-cs"/>
                        </a:rPr>
                        <a:t>TDoc</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a:solidFill>
                            <a:schemeClr val="tx1"/>
                          </a:solidFill>
                          <a:latin typeface="+mn-lt"/>
                          <a:ea typeface="+mn-ea"/>
                          <a:cs typeface="+mn-cs"/>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smtClean="0">
                          <a:solidFill>
                            <a:schemeClr val="tx1"/>
                          </a:solidFill>
                          <a:latin typeface="+mn-lt"/>
                          <a:ea typeface="+mn-ea"/>
                          <a:cs typeface="+mn-cs"/>
                        </a:rPr>
                        <a:t>Source</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smtClean="0">
                          <a:solidFill>
                            <a:schemeClr val="tx1"/>
                          </a:solidFill>
                          <a:latin typeface="+mn-lt"/>
                          <a:ea typeface="+mn-ea"/>
                          <a:cs typeface="+mn-cs"/>
                        </a:rPr>
                        <a:t>Potential related topics and related groups</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409433">
                <a:tc>
                  <a:txBody>
                    <a:bodyPr/>
                    <a:lstStyle/>
                    <a:p>
                      <a:pPr marL="0" algn="l" defTabSz="1219170" rtl="0" eaLnBrk="1" latinLnBrk="0" hangingPunct="1">
                        <a:spcAft>
                          <a:spcPts val="0"/>
                        </a:spcAft>
                      </a:pPr>
                      <a:r>
                        <a:rPr lang="en-US" sz="1200" b="0" kern="12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S5-201379</a:t>
                      </a:r>
                      <a:endParaRPr lang="zh-CN" sz="1200" b="0" kern="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b="0" kern="12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TD </a:t>
                      </a:r>
                      <a:r>
                        <a:rPr lang="en-US" sz="1200" b="0" kern="1200" dirty="0" err="1">
                          <a:solidFill>
                            <a:schemeClr val="tx1"/>
                          </a:solidFill>
                          <a:latin typeface="微软雅黑" panose="020B0503020204020204" pitchFamily="34" charset="-122"/>
                          <a:ea typeface="微软雅黑" panose="020B0503020204020204" pitchFamily="34" charset="-122"/>
                          <a:cs typeface="Arial" panose="020B0604020202020204" pitchFamily="34" charset="0"/>
                        </a:rPr>
                        <a:t>replance</a:t>
                      </a:r>
                      <a:r>
                        <a:rPr lang="en-US" sz="1200" b="0" kern="12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 JSON with YAML in </a:t>
                      </a:r>
                      <a:r>
                        <a:rPr lang="en-US" sz="1200" b="0" kern="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NRM</a:t>
                      </a:r>
                      <a:endParaRPr lang="zh-CN" sz="1200" b="0" kern="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b="0" kern="1200">
                          <a:solidFill>
                            <a:schemeClr val="tx1"/>
                          </a:solidFill>
                          <a:latin typeface="微软雅黑" panose="020B0503020204020204" pitchFamily="34" charset="-122"/>
                          <a:ea typeface="微软雅黑" panose="020B0503020204020204" pitchFamily="34" charset="-122"/>
                          <a:cs typeface="Arial" panose="020B0604020202020204" pitchFamily="34" charset="0"/>
                        </a:rPr>
                        <a:t>Nokia, Nokia Shanghai Bell</a:t>
                      </a:r>
                      <a:endParaRPr lang="zh-CN" sz="1200" b="0" kern="120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409433">
                <a:tc>
                  <a:txBody>
                    <a:bodyPr/>
                    <a:lstStyle/>
                    <a:p>
                      <a:pPr marL="0" algn="l" defTabSz="1219170" rtl="0" eaLnBrk="1" latinLnBrk="0" hangingPunct="1">
                        <a:spcAft>
                          <a:spcPts val="0"/>
                        </a:spcAft>
                      </a:pPr>
                      <a:r>
                        <a:rPr lang="en-US" sz="1200" b="0" kern="1200">
                          <a:solidFill>
                            <a:schemeClr val="tx1"/>
                          </a:solidFill>
                          <a:latin typeface="微软雅黑" panose="020B0503020204020204" pitchFamily="34" charset="-122"/>
                          <a:ea typeface="微软雅黑" panose="020B0503020204020204" pitchFamily="34" charset="-122"/>
                          <a:cs typeface="Arial" panose="020B0604020202020204" pitchFamily="34" charset="0"/>
                        </a:rPr>
                        <a:t>S5-201400</a:t>
                      </a:r>
                      <a:endParaRPr lang="zh-CN" sz="1200" b="0" kern="120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b="0" kern="12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TD Use YAML instead of JSON in the </a:t>
                      </a:r>
                      <a:r>
                        <a:rPr lang="en-US" sz="1200" b="0" kern="1200" dirty="0" err="1">
                          <a:solidFill>
                            <a:schemeClr val="tx1"/>
                          </a:solidFill>
                          <a:latin typeface="微软雅黑" panose="020B0503020204020204" pitchFamily="34" charset="-122"/>
                          <a:ea typeface="微软雅黑" panose="020B0503020204020204" pitchFamily="34" charset="-122"/>
                          <a:cs typeface="Arial" panose="020B0604020202020204" pitchFamily="34" charset="0"/>
                        </a:rPr>
                        <a:t>OpenAPI</a:t>
                      </a:r>
                      <a:r>
                        <a:rPr lang="en-US" sz="1200" b="0" kern="12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 definitions of the REST </a:t>
                      </a:r>
                      <a:r>
                        <a:rPr lang="en-US" sz="1200" b="0" kern="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SS</a:t>
                      </a:r>
                      <a:endParaRPr lang="zh-CN" sz="1200" b="0" kern="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b="0" kern="12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Nokia, Nokia Shanghai Bell</a:t>
                      </a:r>
                      <a:endParaRPr lang="zh-CN" sz="1200" b="0" kern="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409433">
                <a:tc>
                  <a:txBody>
                    <a:bodyPr/>
                    <a:lstStyle/>
                    <a:p>
                      <a:pPr marL="0" algn="l" defTabSz="1219170" rtl="0" eaLnBrk="1" latinLnBrk="0" hangingPunct="1">
                        <a:spcAft>
                          <a:spcPts val="0"/>
                        </a:spcAft>
                      </a:pPr>
                      <a:r>
                        <a:rPr lang="en-US" altLang="zh-CN" sz="1200" b="0" kern="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S5-201497</a:t>
                      </a:r>
                      <a:endParaRPr lang="zh-CN" altLang="zh-CN" sz="1200" b="0" kern="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b="0" kern="12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Endorsement for GST parameters in Rel-16 and </a:t>
                      </a:r>
                      <a:r>
                        <a:rPr lang="en-US" sz="1200" b="0" kern="1200" dirty="0" smtClean="0">
                          <a:solidFill>
                            <a:schemeClr val="tx1"/>
                          </a:solidFill>
                          <a:latin typeface="微软雅黑" panose="020B0503020204020204" pitchFamily="34" charset="-122"/>
                          <a:ea typeface="微软雅黑" panose="020B0503020204020204" pitchFamily="34" charset="-122"/>
                          <a:cs typeface="Arial" panose="020B0604020202020204" pitchFamily="34" charset="0"/>
                        </a:rPr>
                        <a:t>17</a:t>
                      </a:r>
                      <a:endParaRPr lang="zh-CN" sz="1200" b="0" kern="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l" defTabSz="1219170" rtl="0" eaLnBrk="1" latinLnBrk="0" hangingPunct="1">
                        <a:spcAft>
                          <a:spcPts val="0"/>
                        </a:spcAft>
                      </a:pPr>
                      <a:r>
                        <a:rPr lang="en-US" sz="1200" b="0" kern="12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Ericsson</a:t>
                      </a:r>
                      <a:endParaRPr lang="zh-CN" sz="1200" b="0" kern="1200"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altLang="zh-CN" sz="1400" b="0" i="0" u="none" strike="noStrike" kern="1200" dirty="0" smtClean="0">
                          <a:solidFill>
                            <a:srgbClr val="000000"/>
                          </a:solidFill>
                          <a:effectLst/>
                          <a:latin typeface="+mn-lt"/>
                          <a:ea typeface="+mn-ea"/>
                          <a:cs typeface="+mn-cs"/>
                        </a:rPr>
                        <a:t>GSMA</a:t>
                      </a:r>
                      <a:endParaRPr lang="en-US" sz="1400" b="0" i="0" u="none" strike="noStrike" kern="1200" dirty="0">
                        <a:solidFill>
                          <a:srgbClr val="000000"/>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011706" y="1353131"/>
            <a:ext cx="8007918" cy="4860421"/>
          </a:xfrm>
          <a:prstGeom prst="rect">
            <a:avLst/>
          </a:prstGeom>
        </p:spPr>
      </p:pic>
      <p:sp>
        <p:nvSpPr>
          <p:cNvPr id="5" name="标题 1"/>
          <p:cNvSpPr>
            <a:spLocks noGrp="1"/>
          </p:cNvSpPr>
          <p:nvPr>
            <p:ph type="title"/>
          </p:nvPr>
        </p:nvSpPr>
        <p:spPr>
          <a:xfrm>
            <a:off x="120651" y="0"/>
            <a:ext cx="9759950" cy="1016000"/>
          </a:xfrm>
        </p:spPr>
        <p:txBody>
          <a:bodyPr/>
          <a:lstStyle/>
          <a:p>
            <a:pPr algn="l"/>
            <a:r>
              <a:rPr lang="en-US" sz="3600" dirty="0" smtClean="0"/>
              <a:t>Overview of SA5 OAM ongoing WIs/SIs progress</a:t>
            </a:r>
            <a:endParaRPr lang="en-US" sz="3600" dirty="0"/>
          </a:p>
        </p:txBody>
      </p:sp>
      <p:sp>
        <p:nvSpPr>
          <p:cNvPr id="4" name="文本框 3"/>
          <p:cNvSpPr txBox="1"/>
          <p:nvPr/>
        </p:nvSpPr>
        <p:spPr>
          <a:xfrm>
            <a:off x="9347343" y="2603727"/>
            <a:ext cx="2644458" cy="2554545"/>
          </a:xfrm>
          <a:prstGeom prst="rect">
            <a:avLst/>
          </a:prstGeom>
          <a:noFill/>
        </p:spPr>
        <p:txBody>
          <a:bodyPr wrap="square" rtlCol="0">
            <a:spAutoFit/>
          </a:bodyPr>
          <a:lstStyle/>
          <a:p>
            <a:r>
              <a:rPr lang="en-US" altLang="zh-CN" sz="1600" b="1" dirty="0" smtClean="0">
                <a:solidFill>
                  <a:srgbClr val="0000FF"/>
                </a:solidFill>
              </a:rPr>
              <a:t>Rel-16: (28)</a:t>
            </a:r>
          </a:p>
          <a:p>
            <a:pPr marL="285750" indent="-285750">
              <a:buFont typeface="Wingdings" panose="05000000000000000000" pitchFamily="2" charset="2"/>
              <a:buChar char="Ø"/>
            </a:pPr>
            <a:r>
              <a:rPr lang="en-US" altLang="zh-CN" sz="1600" b="1" dirty="0" smtClean="0">
                <a:solidFill>
                  <a:srgbClr val="0000FF"/>
                </a:solidFill>
              </a:rPr>
              <a:t>14 ongoing WIs/SIs </a:t>
            </a:r>
          </a:p>
          <a:p>
            <a:pPr marL="285750" indent="-285750">
              <a:buFont typeface="Wingdings" panose="05000000000000000000" pitchFamily="2" charset="2"/>
              <a:buChar char="Ø"/>
            </a:pPr>
            <a:r>
              <a:rPr lang="en-US" altLang="zh-CN" sz="1600" b="1" dirty="0" smtClean="0">
                <a:solidFill>
                  <a:srgbClr val="0000FF"/>
                </a:solidFill>
              </a:rPr>
              <a:t>12 finished WIs/Sis</a:t>
            </a:r>
          </a:p>
          <a:p>
            <a:endParaRPr lang="en-US" altLang="zh-CN" sz="1600" b="1" dirty="0" smtClean="0">
              <a:solidFill>
                <a:srgbClr val="0000FF"/>
              </a:solidFill>
            </a:endParaRPr>
          </a:p>
          <a:p>
            <a:r>
              <a:rPr lang="en-US" altLang="zh-CN" sz="1600" b="1" dirty="0" smtClean="0">
                <a:solidFill>
                  <a:srgbClr val="0000FF"/>
                </a:solidFill>
              </a:rPr>
              <a:t>Rel-17:(14)</a:t>
            </a:r>
          </a:p>
          <a:p>
            <a:pPr marL="285750" indent="-285750">
              <a:buFont typeface="Wingdings" panose="05000000000000000000" pitchFamily="2" charset="2"/>
              <a:buChar char="Ø"/>
            </a:pPr>
            <a:r>
              <a:rPr lang="en-US" altLang="zh-CN" sz="1600" b="1" dirty="0" smtClean="0">
                <a:solidFill>
                  <a:srgbClr val="0000FF"/>
                </a:solidFill>
              </a:rPr>
              <a:t>2 ongoing SI</a:t>
            </a:r>
          </a:p>
          <a:p>
            <a:pPr marL="285750" indent="-285750">
              <a:buFont typeface="Wingdings" panose="05000000000000000000" pitchFamily="2" charset="2"/>
              <a:buChar char="Ø"/>
            </a:pPr>
            <a:r>
              <a:rPr lang="en-US" altLang="zh-CN" sz="1600" b="1" dirty="0" smtClean="0">
                <a:solidFill>
                  <a:srgbClr val="0000FF"/>
                </a:solidFill>
              </a:rPr>
              <a:t>1 ongoing WI</a:t>
            </a:r>
          </a:p>
          <a:p>
            <a:pPr marL="285750" indent="-285750">
              <a:buFont typeface="Wingdings" panose="05000000000000000000" pitchFamily="2" charset="2"/>
              <a:buChar char="Ø"/>
            </a:pPr>
            <a:r>
              <a:rPr lang="en-US" altLang="zh-CN" sz="1600" b="1" dirty="0" smtClean="0">
                <a:solidFill>
                  <a:srgbClr val="0000FF"/>
                </a:solidFill>
              </a:rPr>
              <a:t>11 new WIDs wait for SA approval</a:t>
            </a:r>
          </a:p>
          <a:p>
            <a:endParaRPr lang="zh-CN" altLang="en-US" sz="1600" b="1" dirty="0">
              <a:solidFill>
                <a:srgbClr val="0000FF"/>
              </a:solidFill>
            </a:endParaRPr>
          </a:p>
        </p:txBody>
      </p:sp>
      <p:cxnSp>
        <p:nvCxnSpPr>
          <p:cNvPr id="8" name="直接连接符 7"/>
          <p:cNvCxnSpPr/>
          <p:nvPr/>
        </p:nvCxnSpPr>
        <p:spPr bwMode="auto">
          <a:xfrm flipV="1">
            <a:off x="219705" y="4989915"/>
            <a:ext cx="8759538" cy="18393"/>
          </a:xfrm>
          <a:prstGeom prst="line">
            <a:avLst/>
          </a:prstGeom>
          <a:solidFill>
            <a:schemeClr val="accent1"/>
          </a:solidFill>
          <a:ln w="9525" cap="flat" cmpd="sng" algn="ctr">
            <a:solidFill>
              <a:srgbClr val="0000FF"/>
            </a:solidFill>
            <a:prstDash val="solid"/>
            <a:round/>
            <a:headEnd type="none" w="med" len="med"/>
            <a:tailEnd type="none" w="med" len="med"/>
          </a:ln>
          <a:effectLst/>
        </p:spPr>
      </p:cxnSp>
      <p:sp>
        <p:nvSpPr>
          <p:cNvPr id="9" name="文本框 8"/>
          <p:cNvSpPr txBox="1"/>
          <p:nvPr/>
        </p:nvSpPr>
        <p:spPr>
          <a:xfrm>
            <a:off x="325300" y="5060860"/>
            <a:ext cx="686406" cy="292388"/>
          </a:xfrm>
          <a:prstGeom prst="rect">
            <a:avLst/>
          </a:prstGeom>
          <a:noFill/>
        </p:spPr>
        <p:txBody>
          <a:bodyPr wrap="none" rtlCol="0">
            <a:spAutoFit/>
          </a:bodyPr>
          <a:lstStyle/>
          <a:p>
            <a:r>
              <a:rPr lang="en-US" altLang="zh-CN" b="1" dirty="0" smtClean="0">
                <a:solidFill>
                  <a:srgbClr val="0000FF"/>
                </a:solidFill>
              </a:rPr>
              <a:t>Rel-17</a:t>
            </a:r>
            <a:endParaRPr lang="zh-CN" altLang="en-US" b="1" dirty="0">
              <a:solidFill>
                <a:srgbClr val="0000FF"/>
              </a:solidFill>
            </a:endParaRPr>
          </a:p>
        </p:txBody>
      </p:sp>
      <p:sp>
        <p:nvSpPr>
          <p:cNvPr id="10" name="文本框 9"/>
          <p:cNvSpPr txBox="1"/>
          <p:nvPr/>
        </p:nvSpPr>
        <p:spPr>
          <a:xfrm>
            <a:off x="325300" y="4697527"/>
            <a:ext cx="686406" cy="292388"/>
          </a:xfrm>
          <a:prstGeom prst="rect">
            <a:avLst/>
          </a:prstGeom>
          <a:noFill/>
        </p:spPr>
        <p:txBody>
          <a:bodyPr wrap="none" rtlCol="0">
            <a:spAutoFit/>
          </a:bodyPr>
          <a:lstStyle/>
          <a:p>
            <a:r>
              <a:rPr lang="en-US" altLang="zh-CN" b="1" dirty="0" smtClean="0">
                <a:solidFill>
                  <a:srgbClr val="0000FF"/>
                </a:solidFill>
              </a:rPr>
              <a:t>Rel-16</a:t>
            </a:r>
            <a:endParaRPr lang="zh-CN" altLang="en-US" b="1" dirty="0">
              <a:solidFill>
                <a:srgbClr val="0000FF"/>
              </a:solidFill>
            </a:endParaRPr>
          </a:p>
        </p:txBody>
      </p:sp>
    </p:spTree>
    <p:extLst>
      <p:ext uri="{BB962C8B-B14F-4D97-AF65-F5344CB8AC3E}">
        <p14:creationId xmlns:p14="http://schemas.microsoft.com/office/powerpoint/2010/main" val="36129053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MA5SLA/COSLA/MEMTANE/FS_OAM_NPN</a:t>
            </a:r>
            <a:endParaRPr lang="sv-SE" sz="3200" kern="0" dirty="0"/>
          </a:p>
        </p:txBody>
      </p:sp>
      <p:sp>
        <p:nvSpPr>
          <p:cNvPr id="8" name="矩形 7"/>
          <p:cNvSpPr/>
          <p:nvPr/>
        </p:nvSpPr>
        <p:spPr>
          <a:xfrm>
            <a:off x="246993" y="3507842"/>
            <a:ext cx="5849007" cy="2893100"/>
          </a:xfrm>
          <a:prstGeom prst="rect">
            <a:avLst/>
          </a:prstGeom>
          <a:ln>
            <a:noFill/>
          </a:ln>
        </p:spPr>
        <p:txBody>
          <a:bodyPr wrap="square">
            <a:spAutoFit/>
          </a:bodyPr>
          <a:lstStyle/>
          <a:p>
            <a:pPr defTabSz="1219170" eaLnBrk="1" fontAlgn="auto" hangingPunct="1">
              <a:spcBef>
                <a:spcPts val="0"/>
              </a:spcBef>
              <a:spcAft>
                <a:spcPts val="0"/>
              </a:spcAft>
              <a:defRPr/>
            </a:pPr>
            <a:r>
              <a:rPr lang="en-US" altLang="zh-CN" sz="1400" b="1" dirty="0" smtClean="0">
                <a:solidFill>
                  <a:prstClr val="black"/>
                </a:solidFill>
                <a:latin typeface="Calibri" pitchFamily="34" charset="0"/>
                <a:cs typeface="Arial" charset="0"/>
              </a:rPr>
              <a:t>MA5SLA: </a:t>
            </a:r>
            <a:r>
              <a:rPr lang="en-US" altLang="zh-CN" sz="1400" dirty="0">
                <a:solidFill>
                  <a:prstClr val="black"/>
                </a:solidFill>
                <a:latin typeface="Calibri" pitchFamily="34" charset="0"/>
                <a:cs typeface="Arial" charset="0"/>
              </a:rPr>
              <a:t>The group </a:t>
            </a:r>
            <a:r>
              <a:rPr lang="en-US" altLang="zh-CN" sz="1400" dirty="0" smtClean="0">
                <a:solidFill>
                  <a:prstClr val="black"/>
                </a:solidFill>
                <a:latin typeface="Calibri" pitchFamily="34" charset="0"/>
                <a:cs typeface="Arial" charset="0"/>
              </a:rPr>
              <a:t>discussed and agreed </a:t>
            </a:r>
            <a:r>
              <a:rPr lang="en-US" altLang="zh-CN" sz="1400" dirty="0">
                <a:solidFill>
                  <a:prstClr val="black"/>
                </a:solidFill>
                <a:latin typeface="Calibri" pitchFamily="34" charset="0"/>
                <a:cs typeface="Arial" charset="0"/>
              </a:rPr>
              <a:t>the following topics</a:t>
            </a:r>
            <a:r>
              <a:rPr lang="en-US" altLang="zh-CN" sz="1400" dirty="0" smtClean="0">
                <a:solidFill>
                  <a:prstClr val="black"/>
                </a:solidFill>
                <a:latin typeface="Calibri" pitchFamily="34" charset="0"/>
                <a:cs typeface="Arial" charset="0"/>
              </a:rPr>
              <a:t>:</a:t>
            </a:r>
            <a:endParaRPr lang="en-US" altLang="zh-CN" sz="1400" b="1"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Update on slice NRM and solution </a:t>
            </a:r>
            <a:r>
              <a:rPr lang="en-US" altLang="zh-CN" sz="1400" dirty="0" smtClean="0">
                <a:solidFill>
                  <a:prstClr val="black"/>
                </a:solidFill>
                <a:latin typeface="Calibri" pitchFamily="34" charset="0"/>
                <a:cs typeface="Arial" charset="0"/>
              </a:rPr>
              <a:t>sets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The GST work item should be continued to </a:t>
            </a:r>
            <a:r>
              <a:rPr lang="en-US" altLang="zh-CN" sz="1400" dirty="0" smtClean="0">
                <a:solidFill>
                  <a:prstClr val="black"/>
                </a:solidFill>
                <a:latin typeface="Calibri" pitchFamily="34" charset="0"/>
                <a:cs typeface="Arial" charset="0"/>
              </a:rPr>
              <a:t>Rel-17 and should </a:t>
            </a:r>
            <a:r>
              <a:rPr lang="en-US" altLang="zh-CN" sz="1400" dirty="0">
                <a:solidFill>
                  <a:prstClr val="black"/>
                </a:solidFill>
                <a:latin typeface="Calibri" pitchFamily="34" charset="0"/>
                <a:cs typeface="Arial" charset="0"/>
              </a:rPr>
              <a:t>use version 3.0 (when available</a:t>
            </a:r>
            <a:r>
              <a:rPr lang="en-US" altLang="zh-CN" sz="1400" dirty="0" smtClean="0">
                <a:solidFill>
                  <a:prstClr val="black"/>
                </a:solidFill>
                <a:latin typeface="Calibri" pitchFamily="34" charset="0"/>
                <a:cs typeface="Arial" charset="0"/>
              </a:rPr>
              <a: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smtClean="0">
                <a:solidFill>
                  <a:prstClr val="black"/>
                </a:solidFill>
                <a:latin typeface="Calibri" pitchFamily="34" charset="0"/>
                <a:cs typeface="Arial" charset="0"/>
              </a:rPr>
              <a:t>Parameters that </a:t>
            </a:r>
            <a:r>
              <a:rPr lang="en-US" altLang="zh-CN" sz="1400" dirty="0">
                <a:solidFill>
                  <a:prstClr val="black"/>
                </a:solidFill>
                <a:latin typeface="Calibri" pitchFamily="34" charset="0"/>
                <a:cs typeface="Arial" charset="0"/>
              </a:rPr>
              <a:t>are already supported by SA5 TS in other objects than </a:t>
            </a:r>
            <a:r>
              <a:rPr lang="en-US" altLang="zh-CN" sz="1400" dirty="0" err="1">
                <a:solidFill>
                  <a:prstClr val="black"/>
                </a:solidFill>
                <a:latin typeface="Calibri" pitchFamily="34" charset="0"/>
                <a:cs typeface="Arial" charset="0"/>
              </a:rPr>
              <a:t>serviceProfile</a:t>
            </a:r>
            <a:r>
              <a:rPr lang="en-US" altLang="zh-CN" sz="1400" dirty="0">
                <a:solidFill>
                  <a:prstClr val="black"/>
                </a:solidFill>
                <a:latin typeface="Calibri" pitchFamily="34" charset="0"/>
                <a:cs typeface="Arial" charset="0"/>
              </a:rPr>
              <a:t> in the </a:t>
            </a:r>
            <a:r>
              <a:rPr lang="en-US" altLang="zh-CN" sz="1400" dirty="0" err="1">
                <a:solidFill>
                  <a:prstClr val="black"/>
                </a:solidFill>
                <a:latin typeface="Calibri" pitchFamily="34" charset="0"/>
                <a:cs typeface="Arial" charset="0"/>
              </a:rPr>
              <a:t>NetworkSlice</a:t>
            </a:r>
            <a:r>
              <a:rPr lang="en-US" altLang="zh-CN" sz="1400" dirty="0">
                <a:solidFill>
                  <a:prstClr val="black"/>
                </a:solidFill>
                <a:latin typeface="Calibri" pitchFamily="34" charset="0"/>
                <a:cs typeface="Arial" charset="0"/>
              </a:rPr>
              <a:t> IOC, SA2 TS or RAN TS shall remain in Rel-16 </a:t>
            </a:r>
            <a:r>
              <a:rPr lang="en-US" altLang="zh-CN" sz="1400" dirty="0" err="1" smtClean="0">
                <a:solidFill>
                  <a:prstClr val="black"/>
                </a:solidFill>
                <a:latin typeface="Calibri" pitchFamily="34" charset="0"/>
                <a:cs typeface="Arial" charset="0"/>
              </a:rPr>
              <a:t>serviceProfile</a:t>
            </a:r>
            <a:r>
              <a:rPr lang="en-US" altLang="zh-CN" sz="1400" dirty="0" smtClean="0">
                <a:solidFill>
                  <a:prstClr val="black"/>
                </a:solidFill>
                <a:latin typeface="Calibri" pitchFamily="34" charset="0"/>
                <a:cs typeface="Arial" charset="0"/>
              </a:rPr>
              <a:t>.</a:t>
            </a:r>
          </a:p>
          <a:p>
            <a:pPr defTabSz="1219170" eaLnBrk="1" fontAlgn="auto" hangingPunct="1">
              <a:spcBef>
                <a:spcPts val="0"/>
              </a:spcBef>
              <a:spcAft>
                <a:spcPts val="0"/>
              </a:spcAft>
              <a:defRPr/>
            </a:pPr>
            <a:endParaRPr lang="en-US" altLang="zh-CN" sz="1400" b="1" dirty="0" smtClean="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smtClean="0">
                <a:solidFill>
                  <a:prstClr val="black"/>
                </a:solidFill>
                <a:latin typeface="Calibri" pitchFamily="34" charset="0"/>
                <a:cs typeface="Arial" charset="0"/>
              </a:rPr>
              <a:t>MEMTANE</a:t>
            </a:r>
            <a:r>
              <a:rPr lang="en-US" altLang="zh-CN" sz="1400" b="1" dirty="0">
                <a:solidFill>
                  <a:prstClr val="black"/>
                </a:solidFill>
                <a:latin typeface="Calibri" pitchFamily="34" charset="0"/>
                <a:cs typeface="Arial" charset="0"/>
              </a:rPr>
              <a:t>: </a:t>
            </a:r>
            <a:r>
              <a:rPr lang="en-US" altLang="zh-CN" sz="1400" dirty="0" smtClean="0">
                <a:solidFill>
                  <a:prstClr val="black"/>
                </a:solidFill>
                <a:latin typeface="Calibri" pitchFamily="34" charset="0"/>
                <a:cs typeface="Arial" charset="0"/>
              </a:rPr>
              <a:t>The </a:t>
            </a:r>
            <a:r>
              <a:rPr lang="en-US" altLang="zh-CN" sz="1400" dirty="0">
                <a:solidFill>
                  <a:prstClr val="black"/>
                </a:solidFill>
                <a:latin typeface="Calibri" pitchFamily="34" charset="0"/>
                <a:cs typeface="Arial" charset="0"/>
              </a:rPr>
              <a:t>group discussed the contribution related to the following </a:t>
            </a:r>
            <a:r>
              <a:rPr lang="en-US" altLang="zh-CN" sz="1400" dirty="0" smtClean="0">
                <a:solidFill>
                  <a:prstClr val="black"/>
                </a:solidFill>
                <a:latin typeface="Calibri" pitchFamily="34" charset="0"/>
                <a:cs typeface="Arial" charset="0"/>
              </a:rPr>
              <a:t>topics but no conclusion was made:</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Add tenant concept associated to CSI consumer</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Add clarifications to concept </a:t>
            </a:r>
            <a:r>
              <a:rPr lang="en-US" altLang="zh-CN" sz="1400" dirty="0" smtClean="0">
                <a:solidFill>
                  <a:prstClr val="black"/>
                </a:solidFill>
                <a:latin typeface="Calibri" pitchFamily="34" charset="0"/>
                <a:cs typeface="Arial" charset="0"/>
              </a:rPr>
              <a:t>description</a:t>
            </a:r>
          </a:p>
          <a:p>
            <a:pPr marL="171450" indent="-171450" defTabSz="1219170" eaLnBrk="1" fontAlgn="auto" hangingPunct="1">
              <a:spcBef>
                <a:spcPts val="0"/>
              </a:spcBef>
              <a:spcAft>
                <a:spcPts val="0"/>
              </a:spcAft>
              <a:buFont typeface="Wingdings" panose="05000000000000000000" pitchFamily="2" charset="2"/>
              <a:buChar char="Ø"/>
              <a:defRPr/>
            </a:pPr>
            <a:r>
              <a:rPr lang="fr-FR" altLang="zh-CN" sz="1400" dirty="0">
                <a:solidFill>
                  <a:prstClr val="black"/>
                </a:solidFill>
                <a:latin typeface="Calibri" pitchFamily="34" charset="0"/>
                <a:cs typeface="Arial" charset="0"/>
              </a:rPr>
              <a:t>tenant information to support multi-tenancy environment</a:t>
            </a:r>
            <a:endParaRPr lang="en-US" altLang="zh-CN" sz="1400" dirty="0">
              <a:solidFill>
                <a:prstClr val="black"/>
              </a:solidFill>
              <a:latin typeface="Calibri" pitchFamily="34" charset="0"/>
              <a:cs typeface="Arial" charset="0"/>
            </a:endParaRPr>
          </a:p>
        </p:txBody>
      </p:sp>
      <p:sp>
        <p:nvSpPr>
          <p:cNvPr id="9" name="矩形 8"/>
          <p:cNvSpPr/>
          <p:nvPr/>
        </p:nvSpPr>
        <p:spPr>
          <a:xfrm>
            <a:off x="6096000" y="3486826"/>
            <a:ext cx="5683385" cy="2462213"/>
          </a:xfrm>
          <a:prstGeom prst="rect">
            <a:avLst/>
          </a:prstGeom>
          <a:ln>
            <a:noFill/>
          </a:ln>
        </p:spPr>
        <p:txBody>
          <a:bodyPr wrap="square">
            <a:spAutoFit/>
          </a:bodyPr>
          <a:lstStyle/>
          <a:p>
            <a:pPr defTabSz="1219170" eaLnBrk="1" fontAlgn="auto" hangingPunct="1">
              <a:spcBef>
                <a:spcPts val="0"/>
              </a:spcBef>
              <a:spcAft>
                <a:spcPts val="0"/>
              </a:spcAft>
              <a:defRPr/>
            </a:pPr>
            <a:r>
              <a:rPr lang="en-US" altLang="zh-CN" sz="1400" b="1" dirty="0">
                <a:solidFill>
                  <a:prstClr val="black"/>
                </a:solidFill>
                <a:latin typeface="Calibri" pitchFamily="34" charset="0"/>
                <a:cs typeface="Arial" charset="0"/>
              </a:rPr>
              <a:t>COSLA: </a:t>
            </a:r>
            <a:r>
              <a:rPr lang="en-US" altLang="zh-CN" sz="1400" dirty="0" smtClean="0">
                <a:solidFill>
                  <a:prstClr val="black"/>
                </a:solidFill>
                <a:latin typeface="Calibri" pitchFamily="34" charset="0"/>
                <a:cs typeface="Arial" charset="0"/>
              </a:rPr>
              <a:t>The following topics discussed and agreed in the meeting.</a:t>
            </a:r>
            <a:endParaRPr lang="en-GB" altLang="zh-CN" sz="1400" dirty="0" smtClean="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altLang="zh-CN" sz="1400" dirty="0" smtClean="0">
                <a:solidFill>
                  <a:prstClr val="black"/>
                </a:solidFill>
                <a:latin typeface="Calibri" pitchFamily="34" charset="0"/>
                <a:cs typeface="Arial" charset="0"/>
              </a:rPr>
              <a:t>Management </a:t>
            </a:r>
            <a:r>
              <a:rPr lang="en-GB" altLang="zh-CN" sz="1400" dirty="0">
                <a:solidFill>
                  <a:prstClr val="black"/>
                </a:solidFill>
                <a:latin typeface="Calibri" pitchFamily="34" charset="0"/>
                <a:cs typeface="Arial" charset="0"/>
              </a:rPr>
              <a:t>control </a:t>
            </a:r>
            <a:r>
              <a:rPr lang="en-GB" altLang="zh-CN" sz="1400" dirty="0" smtClean="0">
                <a:solidFill>
                  <a:prstClr val="black"/>
                </a:solidFill>
                <a:latin typeface="Calibri" pitchFamily="34" charset="0"/>
                <a:cs typeface="Arial" charset="0"/>
              </a:rPr>
              <a:t>loops overviews, control loops including open control loops and closed control loops, management control loops in different layers are agreed</a:t>
            </a:r>
            <a:r>
              <a:rPr lang="en-US" altLang="zh-CN" sz="1400" dirty="0" smtClean="0">
                <a:solidFill>
                  <a:prstClr val="black"/>
                </a:solidFill>
                <a:latin typeface="Calibri" pitchFamily="34" charset="0"/>
                <a:cs typeface="Arial" charset="0"/>
              </a:rPr>
              <a:t>.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smtClean="0">
                <a:solidFill>
                  <a:prstClr val="black"/>
                </a:solidFill>
                <a:latin typeface="Calibri" pitchFamily="34" charset="0"/>
                <a:cs typeface="Arial" charset="0"/>
              </a:rPr>
              <a:t>Update of management </a:t>
            </a:r>
            <a:r>
              <a:rPr lang="en-US" altLang="zh-CN" sz="1400" dirty="0">
                <a:solidFill>
                  <a:prstClr val="black"/>
                </a:solidFill>
                <a:latin typeface="Calibri" pitchFamily="34" charset="0"/>
                <a:cs typeface="Arial" charset="0"/>
              </a:rPr>
              <a:t>service deployment based on ZSM </a:t>
            </a:r>
            <a:r>
              <a:rPr lang="en-US" altLang="zh-CN" sz="1400" dirty="0" smtClean="0">
                <a:solidFill>
                  <a:prstClr val="black"/>
                </a:solidFill>
                <a:latin typeface="Calibri" pitchFamily="34" charset="0"/>
                <a:cs typeface="Arial" charset="0"/>
              </a:rPr>
              <a:t>framework</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A UC on NWDAF assisted </a:t>
            </a:r>
            <a:r>
              <a:rPr lang="en-US" altLang="zh-CN" sz="1400" dirty="0" smtClean="0">
                <a:solidFill>
                  <a:prstClr val="black"/>
                </a:solidFill>
                <a:latin typeface="Calibri" pitchFamily="34" charset="0"/>
                <a:cs typeface="Arial" charset="0"/>
              </a:rPr>
              <a:t>CSI SLS Assurance</a:t>
            </a:r>
            <a:endParaRPr lang="en-US" altLang="zh-CN" sz="1400" dirty="0">
              <a:solidFill>
                <a:prstClr val="black"/>
              </a:solidFill>
              <a:latin typeface="Calibri" pitchFamily="34" charset="0"/>
              <a:cs typeface="Arial" charset="0"/>
            </a:endParaRPr>
          </a:p>
          <a:p>
            <a:pPr defTabSz="1219170" eaLnBrk="1" fontAlgn="auto" hangingPunct="1">
              <a:spcBef>
                <a:spcPts val="0"/>
              </a:spcBef>
              <a:spcAft>
                <a:spcPts val="0"/>
              </a:spcAft>
              <a:defRPr/>
            </a:pPr>
            <a:endParaRPr lang="en-US" altLang="zh-CN" sz="1400" b="1" dirty="0" smtClean="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smtClean="0">
                <a:solidFill>
                  <a:prstClr val="black"/>
                </a:solidFill>
                <a:latin typeface="Calibri" pitchFamily="34" charset="0"/>
                <a:cs typeface="Arial" charset="0"/>
              </a:rPr>
              <a:t>FS_OAM_NPN: </a:t>
            </a:r>
            <a:r>
              <a:rPr lang="en-US" altLang="zh-CN" sz="1400" dirty="0" smtClean="0">
                <a:solidFill>
                  <a:prstClr val="black"/>
                </a:solidFill>
                <a:latin typeface="Calibri" pitchFamily="34" charset="0"/>
                <a:cs typeface="Arial" charset="0"/>
              </a:rPr>
              <a:t>the study was agreed to send for information.</a:t>
            </a:r>
            <a:endParaRPr lang="en-US" altLang="zh-CN"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Network Slice as a Service in the management of </a:t>
            </a:r>
            <a:r>
              <a:rPr lang="en-US" altLang="zh-CN" sz="1400" dirty="0" smtClean="0">
                <a:solidFill>
                  <a:prstClr val="black"/>
                </a:solidFill>
                <a:latin typeface="Calibri" pitchFamily="34" charset="0"/>
                <a:cs typeface="Arial" charset="0"/>
              </a:rPr>
              <a:t>PNI-NPN.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Solutions and conclusion for </a:t>
            </a:r>
            <a:r>
              <a:rPr lang="en-US" altLang="zh-CN" sz="1400" dirty="0" err="1">
                <a:solidFill>
                  <a:prstClr val="black"/>
                </a:solidFill>
                <a:latin typeface="Calibri" pitchFamily="34" charset="0"/>
                <a:cs typeface="Arial" charset="0"/>
              </a:rPr>
              <a:t>mgmt</a:t>
            </a:r>
            <a:r>
              <a:rPr lang="en-US" altLang="zh-CN" sz="1400" dirty="0">
                <a:solidFill>
                  <a:prstClr val="black"/>
                </a:solidFill>
                <a:latin typeface="Calibri" pitchFamily="34" charset="0"/>
                <a:cs typeface="Arial" charset="0"/>
              </a:rPr>
              <a:t> of </a:t>
            </a:r>
            <a:r>
              <a:rPr lang="en-US" altLang="zh-CN" sz="1400" dirty="0" smtClean="0">
                <a:solidFill>
                  <a:prstClr val="black"/>
                </a:solidFill>
                <a:latin typeface="Calibri" pitchFamily="34" charset="0"/>
                <a:cs typeface="Arial" charset="0"/>
              </a:rPr>
              <a:t>PNI-NPN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Solutions and conclusion for </a:t>
            </a:r>
            <a:r>
              <a:rPr lang="en-US" altLang="zh-CN" sz="1400" dirty="0" err="1">
                <a:solidFill>
                  <a:prstClr val="black"/>
                </a:solidFill>
                <a:latin typeface="Calibri" pitchFamily="34" charset="0"/>
                <a:cs typeface="Arial" charset="0"/>
              </a:rPr>
              <a:t>mgmt</a:t>
            </a:r>
            <a:r>
              <a:rPr lang="en-US" altLang="zh-CN" sz="1400" dirty="0">
                <a:solidFill>
                  <a:prstClr val="black"/>
                </a:solidFill>
                <a:latin typeface="Calibri" pitchFamily="34" charset="0"/>
                <a:cs typeface="Arial" charset="0"/>
              </a:rPr>
              <a:t> of SNPN</a:t>
            </a:r>
          </a:p>
        </p:txBody>
      </p:sp>
      <p:sp>
        <p:nvSpPr>
          <p:cNvPr id="10" name="文本框 9"/>
          <p:cNvSpPr txBox="1"/>
          <p:nvPr/>
        </p:nvSpPr>
        <p:spPr>
          <a:xfrm>
            <a:off x="205572" y="3194438"/>
            <a:ext cx="11554138" cy="292388"/>
          </a:xfrm>
          <a:prstGeom prst="rect">
            <a:avLst/>
          </a:prstGeom>
          <a:solidFill>
            <a:srgbClr val="C1E442"/>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752668896"/>
              </p:ext>
            </p:extLst>
          </p:nvPr>
        </p:nvGraphicFramePr>
        <p:xfrm>
          <a:off x="205572" y="548808"/>
          <a:ext cx="11554137" cy="2624614"/>
        </p:xfrm>
        <a:graphic>
          <a:graphicData uri="http://schemas.openxmlformats.org/drawingml/2006/table">
            <a:tbl>
              <a:tblPr firstRow="1" bandRow="1">
                <a:tableStyleId>{5C22544A-7EE6-4342-B048-85BDC9FD1C3A}</a:tableStyleId>
              </a:tblPr>
              <a:tblGrid>
                <a:gridCol w="779696"/>
                <a:gridCol w="2370730"/>
                <a:gridCol w="1372310"/>
                <a:gridCol w="1823971"/>
                <a:gridCol w="996779"/>
                <a:gridCol w="1445673"/>
                <a:gridCol w="762777"/>
                <a:gridCol w="1140693"/>
                <a:gridCol w="861508"/>
              </a:tblGrid>
              <a:tr h="337665">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t>TS/TR</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t>Tdoc</a:t>
                      </a:r>
                      <a:r>
                        <a:rPr lang="en-US" altLang="zh-CN" sz="1400" dirty="0"/>
                        <a:t> reference</a:t>
                      </a:r>
                      <a:endParaRPr lang="sv-SE" sz="1400" dirty="0"/>
                    </a:p>
                  </a:txBody>
                  <a:tcPr anchor="ctr">
                    <a:solidFill>
                      <a:srgbClr val="C1E442"/>
                    </a:solidFill>
                  </a:tcPr>
                </a:tc>
                <a:tc>
                  <a:txBody>
                    <a:bodyPr/>
                    <a:lstStyle/>
                    <a:p>
                      <a:pPr algn="ctr"/>
                      <a:r>
                        <a:rPr lang="sv-SE" sz="1400" dirty="0"/>
                        <a:t>Target date</a:t>
                      </a:r>
                    </a:p>
                  </a:txBody>
                  <a:tcPr anchor="ctr">
                    <a:solidFill>
                      <a:srgbClr val="C1E442"/>
                    </a:solidFill>
                  </a:tcPr>
                </a:tc>
                <a:tc>
                  <a:txBody>
                    <a:bodyPr/>
                    <a:lstStyle/>
                    <a:p>
                      <a:pPr algn="ctr"/>
                      <a:r>
                        <a:rPr lang="sv-SE" sz="1400" dirty="0"/>
                        <a:t>Rapporteur</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t>Related</a:t>
                      </a:r>
                      <a:r>
                        <a:rPr lang="sv-SE" altLang="zh-CN" sz="1400" baseline="0" dirty="0"/>
                        <a:t> groups</a:t>
                      </a:r>
                      <a:endParaRPr lang="sv-SE" sz="14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t>Related</a:t>
                      </a:r>
                      <a:r>
                        <a:rPr lang="sv-SE" sz="1400" baseline="0" dirty="0"/>
                        <a:t> </a:t>
                      </a:r>
                      <a:r>
                        <a:rPr lang="en-US" altLang="zh-CN" sz="1400" dirty="0"/>
                        <a:t>topic</a:t>
                      </a:r>
                      <a:endParaRPr lang="sv-SE" sz="1400" dirty="0"/>
                    </a:p>
                  </a:txBody>
                  <a:tcPr anchor="ctr">
                    <a:solidFill>
                      <a:srgbClr val="C1E442"/>
                    </a:solidFill>
                  </a:tcPr>
                </a:tc>
              </a:tr>
              <a:tr h="43005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MA5SLA</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Management aspects of 5G Service-Level Agreement</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rPr>
                        <a:t>20</a:t>
                      </a:r>
                      <a:r>
                        <a:rPr lang="en-US" altLang="zh-CN" sz="1100" kern="1200" dirty="0">
                          <a:solidFill>
                            <a:schemeClr val="dk1"/>
                          </a:solidFill>
                          <a:effectLst/>
                          <a:latin typeface="Arial" panose="020B0604020202020204" pitchFamily="34" charset="0"/>
                          <a:ea typeface="+mn-ea"/>
                          <a:cs typeface="+mn-cs"/>
                        </a:rPr>
                        <a:t>%-&gt;60%-&gt;</a:t>
                      </a:r>
                      <a:r>
                        <a:rPr lang="en-US" altLang="zh-CN" sz="1100" kern="1200" dirty="0">
                          <a:solidFill>
                            <a:schemeClr val="dk1"/>
                          </a:solidFill>
                          <a:effectLst/>
                          <a:highlight>
                            <a:srgbClr val="00FF00"/>
                          </a:highlight>
                          <a:latin typeface="Arial" panose="020B0604020202020204" pitchFamily="34" charset="0"/>
                          <a:ea typeface="+mn-ea"/>
                          <a:cs typeface="+mn-cs"/>
                        </a:rPr>
                        <a:t>100%</a:t>
                      </a:r>
                      <a:endParaRPr lang="sv-SE" altLang="zh-CN" sz="1100" kern="1200" dirty="0">
                        <a:solidFill>
                          <a:schemeClr val="dk1"/>
                        </a:solidFill>
                        <a:effectLst/>
                        <a:highlight>
                          <a:srgbClr val="00FF00"/>
                        </a:highligh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TS 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hlinkClick r:id="rId2"/>
                        </a:rPr>
                        <a:t>SP-190789</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SA#87 (03/2020) </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CMCC</a:t>
                      </a: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GSMA, ETSI ZSM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Tbd</a:t>
                      </a:r>
                    </a:p>
                  </a:txBody>
                  <a:tcPr marL="68580" marR="68580" marT="0" marB="0" anchor="ctr">
                    <a:solidFill>
                      <a:schemeClr val="tx2">
                        <a:lumMod val="20000"/>
                        <a:lumOff val="80000"/>
                      </a:schemeClr>
                    </a:solidFill>
                  </a:tcPr>
                </a:tc>
              </a:tr>
              <a:tr h="526224">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COSLA</a:t>
                      </a:r>
                    </a:p>
                  </a:txBody>
                  <a:tcPr marL="68580" marR="68580" marT="0" marB="0" anchor="ctr">
                    <a:solidFill>
                      <a:schemeClr val="tx2">
                        <a:lumMod val="20000"/>
                        <a:lumOff val="80000"/>
                      </a:schemeClr>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Closed loop SLS assurance</a:t>
                      </a: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20</a:t>
                      </a:r>
                      <a:r>
                        <a:rPr lang="en-US" altLang="zh-CN" sz="1100" kern="1200" dirty="0">
                          <a:solidFill>
                            <a:schemeClr val="dk1"/>
                          </a:solidFill>
                          <a:effectLst/>
                          <a:latin typeface="Arial" panose="020B0604020202020204" pitchFamily="34" charset="0"/>
                          <a:ea typeface="+mn-ea"/>
                          <a:cs typeface="+mn-cs"/>
                        </a:rPr>
                        <a:t>%-&gt;45%-&gt;55% </a:t>
                      </a:r>
                      <a:r>
                        <a:rPr lang="en-US" altLang="zh-CN" sz="1100" kern="1200" dirty="0">
                          <a:solidFill>
                            <a:schemeClr val="dk1"/>
                          </a:solidFill>
                          <a:effectLst/>
                          <a:highlight>
                            <a:srgbClr val="FFFF00"/>
                          </a:highlight>
                          <a:latin typeface="Arial" panose="020B0604020202020204" pitchFamily="34" charset="0"/>
                          <a:ea typeface="+mn-ea"/>
                          <a:cs typeface="+mn-cs"/>
                        </a:rPr>
                        <a:t>(E.R. (Exception request))</a:t>
                      </a:r>
                      <a:endParaRPr lang="sv-SE" sz="1100" kern="1200" dirty="0">
                        <a:solidFill>
                          <a:schemeClr val="dk1"/>
                        </a:solidFill>
                        <a:effectLst/>
                        <a:highlight>
                          <a:srgbClr val="FFFF00"/>
                        </a:highligh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US" sz="1100" kern="1200" dirty="0">
                          <a:solidFill>
                            <a:schemeClr val="dk1"/>
                          </a:solidFill>
                          <a:effectLst/>
                          <a:latin typeface="Arial" panose="020B0604020202020204" pitchFamily="34" charset="0"/>
                          <a:ea typeface="+mn-ea"/>
                          <a:cs typeface="+mn-cs"/>
                        </a:rPr>
                        <a:t>TS 28.535</a:t>
                      </a:r>
                      <a:r>
                        <a:rPr lang="en-US" altLang="zh-CN" sz="1100" kern="1200" dirty="0">
                          <a:solidFill>
                            <a:schemeClr val="dk1"/>
                          </a:solidFill>
                          <a:effectLst/>
                          <a:latin typeface="Arial" panose="020B0604020202020204" pitchFamily="34" charset="0"/>
                          <a:ea typeface="+mn-ea"/>
                          <a:cs typeface="+mn-cs"/>
                        </a:rPr>
                        <a:t>/28.536</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3"/>
                        </a:rPr>
                        <a:t>SP-190781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SA#87 (03/2020)</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en-US" altLang="zh-CN" sz="1100" kern="1200" dirty="0">
                          <a:solidFill>
                            <a:schemeClr val="dk1"/>
                          </a:solidFill>
                          <a:effectLst/>
                          <a:latin typeface="Arial" panose="020B0604020202020204" pitchFamily="34" charset="0"/>
                          <a:ea typeface="SimSun" panose="02010600030101010101" pitchFamily="2" charset="-122"/>
                          <a:cs typeface="+mn-cs"/>
                        </a:rPr>
                        <a:t>Ericsson</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SA2, </a:t>
                      </a:r>
                      <a:r>
                        <a:rPr lang="sv-SE" sz="1100" kern="1200" dirty="0">
                          <a:solidFill>
                            <a:schemeClr val="dk1"/>
                          </a:solidFill>
                          <a:effectLst/>
                          <a:latin typeface="Arial" panose="020B0604020202020204" pitchFamily="34" charset="0"/>
                          <a:ea typeface="SimSun" panose="02010600030101010101" pitchFamily="2" charset="-122"/>
                          <a:cs typeface="+mn-cs"/>
                        </a:rPr>
                        <a:t>RAN3, ETSI ZSM</a:t>
                      </a:r>
                    </a:p>
                    <a:p>
                      <a:pPr algn="ctr">
                        <a:spcAft>
                          <a:spcPts val="0"/>
                        </a:spcAft>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NWDAF, RAN intelligence</a:t>
                      </a:r>
                      <a:r>
                        <a:rPr lang="sv-SE" altLang="zh-CN" sz="1100" kern="1200" dirty="0">
                          <a:solidFill>
                            <a:schemeClr val="dk1"/>
                          </a:solidFill>
                          <a:effectLst/>
                          <a:latin typeface="Arial" panose="020B0604020202020204" pitchFamily="34" charset="0"/>
                          <a:ea typeface="+mn-ea"/>
                          <a:cs typeface="+mn-cs"/>
                        </a:rPr>
                        <a:t> automation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MEMTANE</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100" kern="1200" dirty="0" err="1">
                          <a:solidFill>
                            <a:schemeClr val="dk1"/>
                          </a:solidFill>
                          <a:effectLst/>
                          <a:latin typeface="Arial" panose="020B0604020202020204" pitchFamily="34" charset="0"/>
                          <a:ea typeface="+mn-ea"/>
                          <a:cs typeface="+mn-cs"/>
                        </a:rPr>
                        <a:t>Enhancement</a:t>
                      </a:r>
                      <a:r>
                        <a:rPr lang="fr-FR" sz="1100" kern="1200" dirty="0">
                          <a:solidFill>
                            <a:schemeClr val="dk1"/>
                          </a:solidFill>
                          <a:effectLst/>
                          <a:latin typeface="Arial" panose="020B0604020202020204" pitchFamily="34" charset="0"/>
                          <a:ea typeface="+mn-ea"/>
                          <a:cs typeface="+mn-cs"/>
                        </a:rPr>
                        <a:t> of 3GPP management system for multiple tenant environnent support</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20</a:t>
                      </a:r>
                      <a:r>
                        <a:rPr lang="en-US" altLang="zh-CN" sz="1100" kern="1200" dirty="0">
                          <a:solidFill>
                            <a:schemeClr val="dk1"/>
                          </a:solidFill>
                          <a:effectLst/>
                          <a:latin typeface="Arial" panose="020B0604020202020204" pitchFamily="34" charset="0"/>
                          <a:ea typeface="+mn-ea"/>
                          <a:cs typeface="+mn-cs"/>
                        </a:rPr>
                        <a:t>%-&gt;35%-&gt;35% </a:t>
                      </a:r>
                      <a:r>
                        <a:rPr lang="en-US" altLang="zh-CN" sz="1100" kern="1200" dirty="0">
                          <a:solidFill>
                            <a:schemeClr val="dk1"/>
                          </a:solidFill>
                          <a:effectLst/>
                          <a:highlight>
                            <a:srgbClr val="FFFF00"/>
                          </a:highlight>
                          <a:latin typeface="Arial" panose="020B0604020202020204" pitchFamily="34" charset="0"/>
                          <a:ea typeface="+mn-ea"/>
                          <a:cs typeface="+mn-cs"/>
                        </a:rPr>
                        <a:t>(E.R.)</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algn="ctr" defTabSz="1219170" rtl="0" eaLnBrk="1" latinLnBrk="0" hangingPunct="1">
                        <a:spcAft>
                          <a:spcPts val="0"/>
                        </a:spcAft>
                      </a:pPr>
                      <a:r>
                        <a:rPr lang="en-GB" sz="1100" kern="1200" dirty="0">
                          <a:solidFill>
                            <a:schemeClr val="dk1"/>
                          </a:solidFill>
                          <a:effectLst/>
                          <a:latin typeface="Arial" panose="020B0604020202020204" pitchFamily="34" charset="0"/>
                          <a:ea typeface="+mn-ea"/>
                          <a:cs typeface="+mn-cs"/>
                        </a:rPr>
                        <a:t>TS 28.531/28.532/28.533/28.541/28.552/28.554</a:t>
                      </a:r>
                      <a:endParaRPr lang="zh-CN" sz="1100" kern="1200" dirty="0">
                        <a:solidFill>
                          <a:schemeClr val="dk1"/>
                        </a:solidFill>
                        <a:effectLst/>
                        <a:latin typeface="Arial" panose="020B0604020202020204" pitchFamily="34" charset="0"/>
                        <a:ea typeface="+mn-ea"/>
                        <a:cs typeface="+mn-cs"/>
                      </a:endParaRPr>
                    </a:p>
                  </a:txBody>
                  <a:tcPr marL="17780" marR="17780" marT="0"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hlinkClick r:id="rId4"/>
                        </a:rPr>
                        <a:t>SP-190786</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SA#87 (03/2020) </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ETSI ZSM, SA2(potentially)</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Tbd</a:t>
                      </a:r>
                    </a:p>
                  </a:txBody>
                  <a:tcPr marL="68580" marR="68580" marT="0" marB="0" anchor="ctr">
                    <a:solidFill>
                      <a:schemeClr val="tx2">
                        <a:lumMod val="20000"/>
                        <a:lumOff val="80000"/>
                      </a:schemeClr>
                    </a:solidFill>
                  </a:tcPr>
                </a:tc>
              </a:tr>
              <a:tr h="251976">
                <a:tc>
                  <a:txBody>
                    <a:bodyPr/>
                    <a:lstStyle/>
                    <a:p>
                      <a:pPr algn="ctr">
                        <a:spcAft>
                          <a:spcPts val="900"/>
                        </a:spcAft>
                      </a:pPr>
                      <a:r>
                        <a:rPr lang="en-GB" sz="1100" kern="1200" dirty="0">
                          <a:solidFill>
                            <a:schemeClr val="dk1"/>
                          </a:solidFill>
                          <a:effectLst/>
                          <a:latin typeface="Arial" panose="020B0604020202020204" pitchFamily="34" charset="0"/>
                          <a:ea typeface="+mn-ea"/>
                          <a:cs typeface="+mn-cs"/>
                        </a:rPr>
                        <a:t>FS_OAM_NPN</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non-public networks management</a:t>
                      </a:r>
                      <a:endParaRPr lang="en-GB" altLang="zh-CN"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2</a:t>
                      </a:r>
                      <a:r>
                        <a:rPr kumimoji="0" lang="en-GB" altLang="zh-CN" sz="11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0%-&gt;50%-&gt;70%</a:t>
                      </a:r>
                    </a:p>
                    <a:p>
                      <a:pPr marL="0" marR="0" lvl="0" indent="0" algn="l" defTabSz="1219170" rtl="0" eaLnBrk="1" fontAlgn="auto" latinLnBrk="0" hangingPunct="1">
                        <a:lnSpc>
                          <a:spcPct val="100000"/>
                        </a:lnSpc>
                        <a:spcBef>
                          <a:spcPts val="0"/>
                        </a:spcBef>
                        <a:spcAft>
                          <a:spcPts val="900"/>
                        </a:spcAft>
                        <a:buClrTx/>
                        <a:buSzTx/>
                        <a:buFontTx/>
                        <a:buNone/>
                        <a:tabLst/>
                        <a:defRPr/>
                      </a:pPr>
                      <a:endParaRPr lang="en-GB" altLang="zh-CN"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TR 28.807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hlinkClick r:id="rId5"/>
                        </a:rPr>
                        <a:t>SP-190137</a:t>
                      </a:r>
                      <a:endParaRPr lang="en-GB"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kern="1200" dirty="0">
                          <a:solidFill>
                            <a:schemeClr val="dk1"/>
                          </a:solidFill>
                          <a:effectLst/>
                          <a:latin typeface="Arial" panose="020B0604020202020204" pitchFamily="34" charset="0"/>
                          <a:ea typeface="+mn-ea"/>
                          <a:cs typeface="+mn-cs"/>
                        </a:rPr>
                        <a:t>SA#87 (03/2020) -&gt; SA#88 (06/2020) </a:t>
                      </a:r>
                      <a:endParaRPr lang="sv-SE" sz="1100" kern="1200" dirty="0">
                        <a:solidFill>
                          <a:schemeClr val="dk1"/>
                        </a:solidFill>
                        <a:effectLst/>
                        <a:latin typeface="Arial" panose="020B0604020202020204" pitchFamily="34" charset="0"/>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Huawei</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SA1, SA2, RAN3, 5G-ACIA</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NPN</a:t>
                      </a:r>
                    </a:p>
                  </a:txBody>
                  <a:tcPr marL="68580" marR="68580" marT="0" marB="0" anchor="ctr">
                    <a:solidFill>
                      <a:srgbClr val="FFFFCC"/>
                    </a:solidFill>
                  </a:tcPr>
                </a:tc>
              </a:tr>
            </a:tbl>
          </a:graphicData>
        </a:graphic>
      </p:graphicFrame>
    </p:spTree>
    <p:extLst>
      <p:ext uri="{BB962C8B-B14F-4D97-AF65-F5344CB8AC3E}">
        <p14:creationId xmlns:p14="http://schemas.microsoft.com/office/powerpoint/2010/main" val="37181300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IDMS_</a:t>
            </a:r>
            <a:r>
              <a:rPr lang="en-US" altLang="zh-CN" sz="3200" kern="0" dirty="0" smtClean="0"/>
              <a:t>MN/FS_ANL</a:t>
            </a:r>
            <a:endParaRPr lang="sv-SE" sz="3200" kern="0" dirty="0"/>
          </a:p>
        </p:txBody>
      </p:sp>
      <p:sp>
        <p:nvSpPr>
          <p:cNvPr id="6" name="矩形 5"/>
          <p:cNvSpPr/>
          <p:nvPr/>
        </p:nvSpPr>
        <p:spPr>
          <a:xfrm>
            <a:off x="264727" y="3277362"/>
            <a:ext cx="5380676" cy="769441"/>
          </a:xfrm>
          <a:prstGeom prst="rect">
            <a:avLst/>
          </a:prstGeom>
          <a:noFill/>
          <a:ln>
            <a:noFill/>
          </a:ln>
        </p:spPr>
        <p:txBody>
          <a:bodyPr wrap="square">
            <a:spAutoFit/>
          </a:bodyPr>
          <a:lstStyle/>
          <a:p>
            <a:r>
              <a:rPr lang="en-US" altLang="zh-CN" sz="1600" b="1" dirty="0" smtClean="0">
                <a:latin typeface="+mn-lt"/>
                <a:cs typeface="Arial" charset="0"/>
              </a:rPr>
              <a:t>IDMS_MN:</a:t>
            </a:r>
            <a:r>
              <a:rPr lang="en-GB" altLang="zh-CN" sz="1600" b="1" dirty="0">
                <a:latin typeface="+mn-lt"/>
              </a:rPr>
              <a:t>The </a:t>
            </a:r>
            <a:r>
              <a:rPr lang="en-US" altLang="zh-CN" sz="1600" b="1" dirty="0" smtClean="0">
                <a:latin typeface="+mn-lt"/>
              </a:rPr>
              <a:t>work item was agreed to move to Rel-17</a:t>
            </a:r>
            <a:endParaRPr lang="zh-CN" altLang="zh-CN" sz="1600" dirty="0">
              <a:latin typeface="+mn-lt"/>
            </a:endParaRPr>
          </a:p>
          <a:p>
            <a:pPr marL="171450" lvl="0" indent="-171450">
              <a:buFont typeface="Wingdings" panose="05000000000000000000" pitchFamily="2" charset="2"/>
              <a:buChar char="Ø"/>
            </a:pPr>
            <a:r>
              <a:rPr lang="en-US" altLang="zh-CN" sz="1400" dirty="0">
                <a:latin typeface="+mn-lt"/>
              </a:rPr>
              <a:t>Rapporteur cleanup</a:t>
            </a:r>
            <a:r>
              <a:rPr lang="en-US" altLang="zh-CN" sz="1400" dirty="0" smtClean="0">
                <a:latin typeface="+mn-lt"/>
              </a:rPr>
              <a:t>.</a:t>
            </a:r>
          </a:p>
          <a:p>
            <a:pPr marL="171450" lvl="0" indent="-171450">
              <a:buFont typeface="Wingdings" panose="05000000000000000000" pitchFamily="2" charset="2"/>
              <a:buChar char="Ø"/>
            </a:pPr>
            <a:r>
              <a:rPr lang="en-US" altLang="zh-CN" sz="1400" dirty="0" smtClean="0">
                <a:latin typeface="+mn-lt"/>
              </a:rPr>
              <a:t>Update the recommendation and conclusion for the study work.</a:t>
            </a:r>
            <a:endParaRPr lang="en-US" altLang="zh-CN" sz="1400" dirty="0">
              <a:latin typeface="+mn-lt"/>
            </a:endParaRPr>
          </a:p>
        </p:txBody>
      </p:sp>
      <p:graphicFrame>
        <p:nvGraphicFramePr>
          <p:cNvPr id="8" name="Content Placeholder 3"/>
          <p:cNvGraphicFramePr>
            <a:graphicFrameLocks/>
          </p:cNvGraphicFramePr>
          <p:nvPr>
            <p:extLst>
              <p:ext uri="{D42A27DB-BD31-4B8C-83A1-F6EECF244321}">
                <p14:modId xmlns:p14="http://schemas.microsoft.com/office/powerpoint/2010/main" val="4097103062"/>
              </p:ext>
            </p:extLst>
          </p:nvPr>
        </p:nvGraphicFramePr>
        <p:xfrm>
          <a:off x="264727" y="1231042"/>
          <a:ext cx="11625478" cy="1107495"/>
        </p:xfrm>
        <a:graphic>
          <a:graphicData uri="http://schemas.openxmlformats.org/drawingml/2006/table">
            <a:tbl>
              <a:tblPr firstRow="1" bandRow="1">
                <a:tableStyleId>{5C22544A-7EE6-4342-B048-85BDC9FD1C3A}</a:tableStyleId>
              </a:tblPr>
              <a:tblGrid>
                <a:gridCol w="801660">
                  <a:extLst>
                    <a:ext uri="{9D8B030D-6E8A-4147-A177-3AD203B41FA5}">
                      <a16:colId xmlns:a16="http://schemas.microsoft.com/office/drawing/2014/main" xmlns="" val="23408469"/>
                    </a:ext>
                  </a:extLst>
                </a:gridCol>
                <a:gridCol w="2146370">
                  <a:extLst>
                    <a:ext uri="{9D8B030D-6E8A-4147-A177-3AD203B41FA5}">
                      <a16:colId xmlns:a16="http://schemas.microsoft.com/office/drawing/2014/main" xmlns="" val="1386727148"/>
                    </a:ext>
                  </a:extLst>
                </a:gridCol>
                <a:gridCol w="1444387">
                  <a:extLst>
                    <a:ext uri="{9D8B030D-6E8A-4147-A177-3AD203B41FA5}">
                      <a16:colId xmlns:a16="http://schemas.microsoft.com/office/drawing/2014/main" xmlns="" val="4240727412"/>
                    </a:ext>
                  </a:extLst>
                </a:gridCol>
                <a:gridCol w="1207360"/>
                <a:gridCol w="1133752"/>
                <a:gridCol w="1723833">
                  <a:extLst>
                    <a:ext uri="{9D8B030D-6E8A-4147-A177-3AD203B41FA5}">
                      <a16:colId xmlns:a16="http://schemas.microsoft.com/office/drawing/2014/main" xmlns="" val="1675550634"/>
                    </a:ext>
                  </a:extLst>
                </a:gridCol>
                <a:gridCol w="1066876"/>
                <a:gridCol w="1050620">
                  <a:extLst>
                    <a:ext uri="{9D8B030D-6E8A-4147-A177-3AD203B41FA5}">
                      <a16:colId xmlns:a16="http://schemas.microsoft.com/office/drawing/2014/main" xmlns="" val="20004"/>
                    </a:ext>
                  </a:extLst>
                </a:gridCol>
                <a:gridCol w="1050620">
                  <a:extLst>
                    <a:ext uri="{9D8B030D-6E8A-4147-A177-3AD203B41FA5}">
                      <a16:colId xmlns:a16="http://schemas.microsoft.com/office/drawing/2014/main" xmlns="" val="20005"/>
                    </a:ext>
                  </a:extLst>
                </a:gridCol>
              </a:tblGrid>
              <a:tr h="446234">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smtClean="0"/>
                        <a:t>TS/TR</a:t>
                      </a:r>
                      <a:endParaRPr lang="sv-SE" sz="14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smtClean="0"/>
                        <a:t>Tdoc</a:t>
                      </a:r>
                      <a:r>
                        <a:rPr lang="en-US" altLang="zh-CN" sz="1400" dirty="0" smtClean="0"/>
                        <a:t> reference</a:t>
                      </a:r>
                      <a:endParaRPr lang="sv-SE" sz="1400" dirty="0"/>
                    </a:p>
                  </a:txBody>
                  <a:tcPr anchor="ctr">
                    <a:solidFill>
                      <a:srgbClr val="C1E442"/>
                    </a:solidFill>
                  </a:tcPr>
                </a:tc>
                <a:tc>
                  <a:txBody>
                    <a:bodyPr/>
                    <a:lstStyle/>
                    <a:p>
                      <a:pPr algn="ctr"/>
                      <a:r>
                        <a:rPr lang="sv-SE" sz="1400" dirty="0"/>
                        <a:t>Target date</a:t>
                      </a:r>
                    </a:p>
                  </a:txBody>
                  <a:tcPr anchor="ctr">
                    <a:solidFill>
                      <a:srgbClr val="C1E442"/>
                    </a:solidFill>
                  </a:tcPr>
                </a:tc>
                <a:tc>
                  <a:txBody>
                    <a:bodyPr/>
                    <a:lstStyle/>
                    <a:p>
                      <a:pPr algn="ctr"/>
                      <a:r>
                        <a:rPr lang="sv-SE" sz="1400" dirty="0" smtClean="0"/>
                        <a:t>Rapporteur</a:t>
                      </a:r>
                      <a:endParaRPr lang="sv-SE" sz="1400" dirty="0"/>
                    </a:p>
                  </a:txBody>
                  <a:tcPr anchor="ctr">
                    <a:solidFill>
                      <a:srgbClr val="C1E442"/>
                    </a:solidFill>
                  </a:tcPr>
                </a:tc>
                <a:tc>
                  <a:txBody>
                    <a:bodyPr/>
                    <a:lstStyle/>
                    <a:p>
                      <a:pPr algn="ctr"/>
                      <a:r>
                        <a:rPr lang="sv-SE" sz="1400" dirty="0"/>
                        <a:t>Related</a:t>
                      </a:r>
                      <a:r>
                        <a:rPr lang="sv-SE" sz="1400" baseline="0" dirty="0"/>
                        <a:t> groups</a:t>
                      </a:r>
                      <a:endParaRPr lang="sv-SE" sz="1400" dirty="0"/>
                    </a:p>
                  </a:txBody>
                  <a:tcPr anchor="ctr">
                    <a:solidFill>
                      <a:srgbClr val="C1E442"/>
                    </a:solidFill>
                  </a:tcPr>
                </a:tc>
                <a:tc>
                  <a:txBody>
                    <a:bodyPr/>
                    <a:lstStyle/>
                    <a:p>
                      <a:pPr algn="ctr"/>
                      <a:r>
                        <a:rPr lang="sv-SE" sz="1400" dirty="0"/>
                        <a:t>Related </a:t>
                      </a:r>
                      <a:r>
                        <a:rPr lang="en-US" altLang="zh-CN" sz="1400" dirty="0"/>
                        <a:t>topic</a:t>
                      </a:r>
                      <a:endParaRPr lang="sv-SE" sz="1400" dirty="0"/>
                    </a:p>
                  </a:txBody>
                  <a:tcPr anchor="ctr">
                    <a:solidFill>
                      <a:srgbClr val="C1E442"/>
                    </a:solidFill>
                  </a:tcPr>
                </a:tc>
                <a:extLst>
                  <a:ext uri="{0D108BD9-81ED-4DB2-BD59-A6C34878D82A}">
                    <a16:rowId xmlns:a16="http://schemas.microsoft.com/office/drawing/2014/main" xmlns="" val="2515750895"/>
                  </a:ext>
                </a:extLst>
              </a:tr>
              <a:tr h="589335">
                <a:tc>
                  <a:txBody>
                    <a:bodyPr/>
                    <a:lstStyle/>
                    <a:p>
                      <a:pPr algn="ctr">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IDMS_MN</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Intent driven management services for mobile network</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100" b="0" kern="1200" dirty="0" smtClean="0">
                          <a:solidFill>
                            <a:schemeClr val="tx1"/>
                          </a:solidFill>
                          <a:effectLst/>
                          <a:latin typeface="Arial" panose="020B0604020202020204" pitchFamily="34" charset="0"/>
                          <a:ea typeface="+mn-ea"/>
                          <a:cs typeface="Arial" panose="020B0604020202020204" pitchFamily="34" charset="0"/>
                        </a:rPr>
                        <a:t>50%-&gt;55%-&gt;55%</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100" b="0" kern="1200" dirty="0" smtClean="0">
                          <a:solidFill>
                            <a:schemeClr val="tx1"/>
                          </a:solidFill>
                          <a:effectLst/>
                          <a:latin typeface="Arial" panose="020B0604020202020204" pitchFamily="34" charset="0"/>
                          <a:ea typeface="+mn-ea"/>
                          <a:cs typeface="Arial" panose="020B0604020202020204" pitchFamily="34" charset="0"/>
                        </a:rPr>
                        <a:t>TR 28.812/</a:t>
                      </a:r>
                      <a:r>
                        <a:rPr lang="sv-SE" sz="1100" b="0" kern="1200" baseline="0" dirty="0" smtClean="0">
                          <a:solidFill>
                            <a:schemeClr val="tx1"/>
                          </a:solidFill>
                          <a:effectLst/>
                          <a:latin typeface="Arial" panose="020B0604020202020204" pitchFamily="34" charset="0"/>
                          <a:ea typeface="+mn-ea"/>
                          <a:cs typeface="Arial" panose="020B0604020202020204" pitchFamily="34" charset="0"/>
                        </a:rPr>
                        <a:t> </a:t>
                      </a:r>
                      <a:r>
                        <a:rPr lang="sv-SE" sz="1100" b="0" kern="1200" dirty="0" smtClean="0">
                          <a:solidFill>
                            <a:schemeClr val="tx1"/>
                          </a:solidFill>
                          <a:effectLst/>
                          <a:latin typeface="Arial" panose="020B0604020202020204" pitchFamily="34" charset="0"/>
                          <a:ea typeface="+mn-ea"/>
                          <a:cs typeface="Arial" panose="020B0604020202020204" pitchFamily="34" charset="0"/>
                        </a:rPr>
                        <a:t>TS 28.312</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tx1"/>
                          </a:solidFill>
                          <a:effectLst/>
                          <a:latin typeface="Arial" panose="020B0604020202020204" pitchFamily="34" charset="0"/>
                          <a:ea typeface="+mn-ea"/>
                          <a:cs typeface="Arial" panose="020B0604020202020204" pitchFamily="34" charset="0"/>
                          <a:hlinkClick r:id="rId2"/>
                        </a:rPr>
                        <a:t>SP-180899</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kern="1200" dirty="0" smtClean="0">
                          <a:solidFill>
                            <a:schemeClr val="dk1"/>
                          </a:solidFill>
                          <a:effectLst/>
                          <a:latin typeface="Arial" panose="020B0604020202020204" pitchFamily="34" charset="0"/>
                          <a:ea typeface="+mn-ea"/>
                          <a:cs typeface="+mn-cs"/>
                        </a:rPr>
                        <a:t>SA#87 (3/2020)</a:t>
                      </a: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 -&gt; SA#91 (03/2021)</a:t>
                      </a:r>
                      <a:endParaRPr lang="sv-SE" altLang="zh-CN"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tx1"/>
                          </a:solidFill>
                          <a:effectLst/>
                          <a:latin typeface="Arial" panose="020B0604020202020204" pitchFamily="34" charset="0"/>
                          <a:ea typeface="+mn-ea"/>
                          <a:cs typeface="Arial" panose="020B0604020202020204" pitchFamily="34" charset="0"/>
                        </a:rPr>
                        <a:t>Huawei</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tx1"/>
                          </a:solidFill>
                          <a:effectLst/>
                          <a:latin typeface="Arial" panose="020B0604020202020204" pitchFamily="34" charset="0"/>
                          <a:ea typeface="+mn-ea"/>
                          <a:cs typeface="Arial" panose="020B0604020202020204" pitchFamily="34" charset="0"/>
                        </a:rPr>
                        <a:t>RAN3, SA2 (potentially)</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tx1"/>
                          </a:solidFill>
                          <a:effectLst/>
                          <a:latin typeface="Arial" panose="020B0604020202020204" pitchFamily="34" charset="0"/>
                          <a:ea typeface="+mn-ea"/>
                          <a:cs typeface="Arial" panose="020B0604020202020204" pitchFamily="34" charset="0"/>
                        </a:rPr>
                        <a:t>Realization</a:t>
                      </a:r>
                      <a:r>
                        <a:rPr lang="sv-SE" sz="1100" b="0" kern="1200" baseline="0" dirty="0">
                          <a:solidFill>
                            <a:schemeClr val="tx1"/>
                          </a:solidFill>
                          <a:effectLst/>
                          <a:latin typeface="Arial" panose="020B0604020202020204" pitchFamily="34" charset="0"/>
                          <a:ea typeface="+mn-ea"/>
                          <a:cs typeface="Arial" panose="020B0604020202020204" pitchFamily="34" charset="0"/>
                        </a:rPr>
                        <a:t> of intent on RAN or CN side</a:t>
                      </a:r>
                      <a:endParaRPr lang="sv-SE"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xmlns="" val="10002"/>
                  </a:ext>
                </a:extLst>
              </a:tr>
            </a:tbl>
          </a:graphicData>
        </a:graphic>
      </p:graphicFrame>
      <p:sp>
        <p:nvSpPr>
          <p:cNvPr id="9" name="文本框 8"/>
          <p:cNvSpPr txBox="1"/>
          <p:nvPr/>
        </p:nvSpPr>
        <p:spPr>
          <a:xfrm>
            <a:off x="290176" y="2903582"/>
            <a:ext cx="11554138" cy="292388"/>
          </a:xfrm>
          <a:prstGeom prst="rect">
            <a:avLst/>
          </a:prstGeom>
          <a:solidFill>
            <a:srgbClr val="C1E442"/>
          </a:solidFill>
        </p:spPr>
        <p:txBody>
          <a:bodyPr wrap="square" rtlCol="0">
            <a:spAutoFit/>
          </a:bodyPr>
          <a:lstStyle/>
          <a:p>
            <a:pPr algn="ctr"/>
            <a:r>
              <a:rPr lang="en-US" altLang="zh-CN" b="1" dirty="0" smtClean="0"/>
              <a:t>Working Progress</a:t>
            </a:r>
            <a:endParaRPr lang="zh-CN" altLang="en-US" b="1" dirty="0"/>
          </a:p>
        </p:txBody>
      </p:sp>
      <p:graphicFrame>
        <p:nvGraphicFramePr>
          <p:cNvPr id="11" name="Content Placeholder 3"/>
          <p:cNvGraphicFramePr>
            <a:graphicFrameLocks/>
          </p:cNvGraphicFramePr>
          <p:nvPr>
            <p:extLst>
              <p:ext uri="{D42A27DB-BD31-4B8C-83A1-F6EECF244321}">
                <p14:modId xmlns:p14="http://schemas.microsoft.com/office/powerpoint/2010/main" val="2849718390"/>
              </p:ext>
            </p:extLst>
          </p:nvPr>
        </p:nvGraphicFramePr>
        <p:xfrm>
          <a:off x="290176" y="2338537"/>
          <a:ext cx="11573754" cy="502920"/>
        </p:xfrm>
        <a:graphic>
          <a:graphicData uri="http://schemas.openxmlformats.org/drawingml/2006/table">
            <a:tbl>
              <a:tblPr firstRow="1" bandRow="1">
                <a:tableStyleId>{5C22544A-7EE6-4342-B048-85BDC9FD1C3A}</a:tableStyleId>
              </a:tblPr>
              <a:tblGrid>
                <a:gridCol w="792956">
                  <a:extLst>
                    <a:ext uri="{9D8B030D-6E8A-4147-A177-3AD203B41FA5}">
                      <a16:colId xmlns:a16="http://schemas.microsoft.com/office/drawing/2014/main" xmlns="" val="23408469"/>
                    </a:ext>
                  </a:extLst>
                </a:gridCol>
                <a:gridCol w="2283021">
                  <a:extLst>
                    <a:ext uri="{9D8B030D-6E8A-4147-A177-3AD203B41FA5}">
                      <a16:colId xmlns:a16="http://schemas.microsoft.com/office/drawing/2014/main" xmlns="" val="1386727148"/>
                    </a:ext>
                  </a:extLst>
                </a:gridCol>
                <a:gridCol w="1268749">
                  <a:extLst>
                    <a:ext uri="{9D8B030D-6E8A-4147-A177-3AD203B41FA5}">
                      <a16:colId xmlns:a16="http://schemas.microsoft.com/office/drawing/2014/main" xmlns="" val="4240727412"/>
                    </a:ext>
                  </a:extLst>
                </a:gridCol>
                <a:gridCol w="1268749"/>
                <a:gridCol w="1121443"/>
                <a:gridCol w="1723490">
                  <a:extLst>
                    <a:ext uri="{9D8B030D-6E8A-4147-A177-3AD203B41FA5}">
                      <a16:colId xmlns:a16="http://schemas.microsoft.com/office/drawing/2014/main" xmlns="" val="1675550634"/>
                    </a:ext>
                  </a:extLst>
                </a:gridCol>
                <a:gridCol w="1070919"/>
                <a:gridCol w="1005214">
                  <a:extLst>
                    <a:ext uri="{9D8B030D-6E8A-4147-A177-3AD203B41FA5}">
                      <a16:colId xmlns:a16="http://schemas.microsoft.com/office/drawing/2014/main" xmlns="" val="20004"/>
                    </a:ext>
                  </a:extLst>
                </a:gridCol>
                <a:gridCol w="1039213">
                  <a:extLst>
                    <a:ext uri="{9D8B030D-6E8A-4147-A177-3AD203B41FA5}">
                      <a16:colId xmlns:a16="http://schemas.microsoft.com/office/drawing/2014/main" xmlns="" val="20005"/>
                    </a:ext>
                  </a:extLst>
                </a:gridCol>
              </a:tblGrid>
              <a:tr h="339511">
                <a:tc>
                  <a:txBody>
                    <a:bodyPr/>
                    <a:lstStyle/>
                    <a:p>
                      <a:pPr algn="ctr">
                        <a:spcAft>
                          <a:spcPts val="900"/>
                        </a:spcAft>
                      </a:pPr>
                      <a:r>
                        <a:rPr lang="sv-SE" sz="1100" b="0" kern="1200" dirty="0" smtClean="0">
                          <a:solidFill>
                            <a:schemeClr val="dk1"/>
                          </a:solidFill>
                          <a:effectLst/>
                          <a:latin typeface="Arial" panose="020B0604020202020204" pitchFamily="34" charset="0"/>
                          <a:ea typeface="+mn-ea"/>
                          <a:cs typeface="+mn-cs"/>
                        </a:rPr>
                        <a:t>FS_ANL</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smtClean="0">
                          <a:solidFill>
                            <a:schemeClr val="tx1"/>
                          </a:solidFill>
                          <a:effectLst/>
                          <a:latin typeface="Arial" panose="020B0604020202020204" pitchFamily="34" charset="0"/>
                          <a:ea typeface="+mn-ea"/>
                          <a:cs typeface="Arial" panose="020B0604020202020204" pitchFamily="34" charset="0"/>
                        </a:rPr>
                        <a:t>Study </a:t>
                      </a:r>
                      <a:r>
                        <a:rPr lang="en-US" sz="1100" b="0" kern="1200" dirty="0">
                          <a:solidFill>
                            <a:schemeClr val="tx1"/>
                          </a:solidFill>
                          <a:effectLst/>
                          <a:latin typeface="Arial" panose="020B0604020202020204" pitchFamily="34" charset="0"/>
                          <a:ea typeface="+mn-ea"/>
                          <a:cs typeface="Arial" panose="020B0604020202020204" pitchFamily="34" charset="0"/>
                        </a:rPr>
                        <a:t>on levels of autonomous network</a:t>
                      </a:r>
                    </a:p>
                  </a:txBody>
                  <a:tcPr marL="68580" marR="68580" marT="0" marB="0" anchor="ctr">
                    <a:solidFill>
                      <a:srgbClr val="FFFFCC"/>
                    </a:solidFill>
                  </a:tcPr>
                </a:tc>
                <a:tc>
                  <a:txBody>
                    <a:bodyPr/>
                    <a:lstStyle/>
                    <a:p>
                      <a:pPr algn="ctr">
                        <a:spcAft>
                          <a:spcPts val="0"/>
                        </a:spcAft>
                      </a:pPr>
                      <a:r>
                        <a:rPr lang="en-US" altLang="zh-CN" sz="1100" b="0" kern="1200" dirty="0" smtClean="0">
                          <a:solidFill>
                            <a:schemeClr val="dk1"/>
                          </a:solidFill>
                          <a:effectLst/>
                          <a:latin typeface="Arial" panose="020B0604020202020204" pitchFamily="34" charset="0"/>
                          <a:ea typeface="+mn-ea"/>
                          <a:cs typeface="+mn-cs"/>
                        </a:rPr>
                        <a:t>5%-&gt;25%-&gt;50%</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100" b="0" kern="1200" dirty="0" smtClean="0">
                          <a:solidFill>
                            <a:schemeClr val="dk1"/>
                          </a:solidFill>
                          <a:effectLst/>
                          <a:latin typeface="Arial" panose="020B0604020202020204" pitchFamily="34" charset="0"/>
                          <a:ea typeface="+mn-ea"/>
                          <a:cs typeface="+mn-cs"/>
                        </a:rPr>
                        <a:t>TR 28.810</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mn-cs"/>
                          <a:hlinkClick r:id="rId3"/>
                        </a:rPr>
                        <a:t>SP-190928</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SA#87 (03/2020) -&gt; SA#88 (06/2020)</a:t>
                      </a:r>
                      <a:r>
                        <a:rPr lang="en-GB" altLang="zh-CN" sz="1100" b="0" kern="1200" dirty="0" smtClean="0">
                          <a:solidFill>
                            <a:schemeClr val="dk1"/>
                          </a:solidFill>
                          <a:effectLst/>
                          <a:latin typeface="Arial" panose="020B0604020202020204" pitchFamily="34" charset="0"/>
                          <a:ea typeface="+mn-ea"/>
                          <a:cs typeface="+mn-cs"/>
                        </a:rPr>
                        <a:t> </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mn-cs"/>
                        </a:rPr>
                        <a:t>CMCC,Huawei</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mn-cs"/>
                        </a:rPr>
                        <a:t>ETSI ZSM, SA2, RAN3, RAN2</a:t>
                      </a:r>
                    </a:p>
                  </a:txBody>
                  <a:tcPr marL="68580" marR="68580" marT="0" marB="0" anchor="ctr">
                    <a:solidFill>
                      <a:srgbClr val="FFFFCC"/>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Arial" panose="020B0604020202020204" pitchFamily="34" charset="0"/>
                          <a:ea typeface="+mn-ea"/>
                          <a:cs typeface="+mn-cs"/>
                        </a:rPr>
                        <a:t>Tbd</a:t>
                      </a:r>
                      <a:endParaRPr lang="sv-SE"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r>
            </a:tbl>
          </a:graphicData>
        </a:graphic>
      </p:graphicFrame>
      <p:sp>
        <p:nvSpPr>
          <p:cNvPr id="12" name="矩形 11"/>
          <p:cNvSpPr/>
          <p:nvPr/>
        </p:nvSpPr>
        <p:spPr>
          <a:xfrm>
            <a:off x="5682189" y="3277362"/>
            <a:ext cx="6056446" cy="2062103"/>
          </a:xfrm>
          <a:prstGeom prst="rect">
            <a:avLst/>
          </a:prstGeom>
        </p:spPr>
        <p:txBody>
          <a:bodyPr wrap="square">
            <a:spAutoFit/>
          </a:bodyPr>
          <a:lstStyle/>
          <a:p>
            <a:pPr defTabSz="1219170" eaLnBrk="1" fontAlgn="auto" hangingPunct="1">
              <a:spcBef>
                <a:spcPts val="0"/>
              </a:spcBef>
              <a:spcAft>
                <a:spcPts val="0"/>
              </a:spcAft>
              <a:defRPr/>
            </a:pPr>
            <a:r>
              <a:rPr lang="sv-SE" altLang="zh-CN" sz="1600" b="1" dirty="0" smtClean="0">
                <a:solidFill>
                  <a:schemeClr val="dk1"/>
                </a:solidFill>
                <a:latin typeface="+mn-lt"/>
              </a:rPr>
              <a:t>FS_ANL</a:t>
            </a:r>
            <a:r>
              <a:rPr lang="zh-CN" altLang="en-US" sz="1600" b="1" dirty="0" smtClean="0">
                <a:solidFill>
                  <a:schemeClr val="dk1"/>
                </a:solidFill>
                <a:latin typeface="+mn-lt"/>
              </a:rPr>
              <a:t>：</a:t>
            </a:r>
            <a:r>
              <a:rPr lang="en-GB" altLang="zh-CN" sz="1600" b="1" dirty="0">
                <a:latin typeface="+mn-lt"/>
              </a:rPr>
              <a:t>The following aspects are discussed and </a:t>
            </a:r>
            <a:r>
              <a:rPr lang="en-GB" altLang="zh-CN" sz="1600" b="1" dirty="0" smtClean="0">
                <a:latin typeface="+mn-lt"/>
              </a:rPr>
              <a:t>agreed</a:t>
            </a:r>
          </a:p>
          <a:p>
            <a:pPr marL="285750" indent="-285750">
              <a:buFont typeface="Wingdings" panose="05000000000000000000" pitchFamily="2" charset="2"/>
              <a:buChar char="Ø"/>
            </a:pPr>
            <a:r>
              <a:rPr lang="en-US" altLang="zh-CN" sz="1600" dirty="0">
                <a:latin typeface="+mn-lt"/>
              </a:rPr>
              <a:t>Update Potential dimension for classification of network </a:t>
            </a:r>
            <a:r>
              <a:rPr lang="en-US" altLang="zh-CN" sz="1600" dirty="0" smtClean="0">
                <a:latin typeface="+mn-lt"/>
              </a:rPr>
              <a:t>autonomy</a:t>
            </a:r>
          </a:p>
          <a:p>
            <a:pPr marL="285750" lvl="0" indent="-285750">
              <a:buFont typeface="Wingdings" panose="05000000000000000000" pitchFamily="2" charset="2"/>
              <a:buChar char="Ø"/>
            </a:pPr>
            <a:r>
              <a:rPr lang="en-US" altLang="zh-CN" sz="1600" dirty="0" smtClean="0">
                <a:latin typeface="+mn-lt"/>
              </a:rPr>
              <a:t>Fault </a:t>
            </a:r>
            <a:r>
              <a:rPr lang="en-US" altLang="zh-CN" sz="1600" dirty="0">
                <a:latin typeface="+mn-lt"/>
              </a:rPr>
              <a:t>RCA and recovery scenario example for network autonomy </a:t>
            </a:r>
            <a:r>
              <a:rPr lang="en-US" altLang="zh-CN" sz="1600" dirty="0" smtClean="0">
                <a:latin typeface="+mn-lt"/>
              </a:rPr>
              <a:t>level</a:t>
            </a:r>
          </a:p>
          <a:p>
            <a:pPr marL="285750" lvl="0" indent="-285750">
              <a:buFont typeface="Wingdings" panose="05000000000000000000" pitchFamily="2" charset="2"/>
              <a:buChar char="Ø"/>
            </a:pPr>
            <a:r>
              <a:rPr lang="en-US" altLang="zh-CN" sz="1600" dirty="0">
                <a:latin typeface="+mn-lt"/>
              </a:rPr>
              <a:t>Add Resource optimization scenario for classification of network autonomy </a:t>
            </a:r>
            <a:r>
              <a:rPr lang="en-US" altLang="zh-CN" sz="1600" dirty="0" smtClean="0">
                <a:latin typeface="+mn-lt"/>
              </a:rPr>
              <a:t>levels</a:t>
            </a:r>
          </a:p>
          <a:p>
            <a:pPr marL="285750" indent="-285750">
              <a:buFont typeface="Wingdings" panose="05000000000000000000" pitchFamily="2" charset="2"/>
              <a:buChar char="Ø"/>
            </a:pPr>
            <a:r>
              <a:rPr lang="en-US" altLang="zh-CN" sz="1600" dirty="0">
                <a:latin typeface="+mn-lt"/>
              </a:rPr>
              <a:t>Update </a:t>
            </a:r>
            <a:r>
              <a:rPr lang="en-US" altLang="zh-CN" sz="1600" dirty="0" smtClean="0">
                <a:latin typeface="+mn-lt"/>
              </a:rPr>
              <a:t>NE </a:t>
            </a:r>
            <a:r>
              <a:rPr lang="en-US" altLang="zh-CN" sz="1600" dirty="0">
                <a:latin typeface="+mn-lt"/>
              </a:rPr>
              <a:t>deployment scenario example for classification of network autonomy </a:t>
            </a:r>
            <a:r>
              <a:rPr lang="en-US" altLang="zh-CN" sz="1600" dirty="0" smtClean="0">
                <a:latin typeface="+mn-lt"/>
              </a:rPr>
              <a:t>levels</a:t>
            </a:r>
            <a:endParaRPr lang="zh-CN" altLang="zh-CN" sz="1600" dirty="0">
              <a:latin typeface="+mn-lt"/>
            </a:endParaRPr>
          </a:p>
        </p:txBody>
      </p:sp>
    </p:spTree>
    <p:extLst>
      <p:ext uri="{BB962C8B-B14F-4D97-AF65-F5344CB8AC3E}">
        <p14:creationId xmlns:p14="http://schemas.microsoft.com/office/powerpoint/2010/main" val="33122622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32808" y="2969937"/>
            <a:ext cx="10225473" cy="1077218"/>
          </a:xfrm>
          <a:prstGeom prst="rect">
            <a:avLst/>
          </a:prstGeom>
          <a:noFill/>
          <a:ln>
            <a:noFill/>
          </a:ln>
        </p:spPr>
        <p:txBody>
          <a:bodyPr wrap="square">
            <a:spAutoFit/>
          </a:bodyPr>
          <a:lstStyle/>
          <a:p>
            <a:pPr lvl="0" defTabSz="1219170" eaLnBrk="1" fontAlgn="auto" hangingPunct="1">
              <a:spcBef>
                <a:spcPts val="0"/>
              </a:spcBef>
              <a:spcAft>
                <a:spcPts val="0"/>
              </a:spcAft>
              <a:defRPr/>
            </a:pPr>
            <a:endParaRPr lang="en-US" altLang="zh-CN" sz="1600" b="1" dirty="0" smtClean="0">
              <a:latin typeface="+mj-lt"/>
              <a:cs typeface="Arial" charset="0"/>
            </a:endParaRPr>
          </a:p>
          <a:p>
            <a:r>
              <a:rPr lang="en-US" altLang="zh-CN" sz="1600" b="1" dirty="0" smtClean="0">
                <a:latin typeface="+mj-lt"/>
              </a:rPr>
              <a:t>SON_5G</a:t>
            </a:r>
            <a:r>
              <a:rPr lang="zh-CN" altLang="en-US" sz="1600" b="1" dirty="0">
                <a:latin typeface="+mj-lt"/>
              </a:rPr>
              <a:t>：</a:t>
            </a:r>
            <a:r>
              <a:rPr lang="en-GB" altLang="zh-CN" sz="1600" b="1" dirty="0">
                <a:latin typeface="+mj-lt"/>
              </a:rPr>
              <a:t>The group discussed the contribution related to the following topics:</a:t>
            </a:r>
            <a:endParaRPr lang="zh-CN" altLang="zh-CN" sz="1600" b="1" dirty="0">
              <a:latin typeface="+mj-lt"/>
            </a:endParaRPr>
          </a:p>
          <a:p>
            <a:pPr lvl="1">
              <a:buFont typeface="Wingdings" panose="05000000000000000000" pitchFamily="2" charset="2"/>
              <a:buChar char="Ø"/>
            </a:pPr>
            <a:r>
              <a:rPr lang="en-US" altLang="zh-CN" sz="1600" dirty="0" smtClean="0">
                <a:latin typeface="+mj-lt"/>
              </a:rPr>
              <a:t> Change to MRO Management service </a:t>
            </a:r>
          </a:p>
          <a:p>
            <a:pPr lvl="1">
              <a:buFont typeface="Wingdings" panose="05000000000000000000" pitchFamily="2" charset="2"/>
              <a:buChar char="Ø"/>
            </a:pPr>
            <a:r>
              <a:rPr lang="en-US" altLang="zh-CN" sz="1600" dirty="0">
                <a:latin typeface="+mj-lt"/>
              </a:rPr>
              <a:t> </a:t>
            </a:r>
            <a:r>
              <a:rPr lang="en-US" altLang="zh-CN" sz="1600" dirty="0" smtClean="0">
                <a:latin typeface="+mj-lt"/>
              </a:rPr>
              <a:t>D-SON MRO management procedure</a:t>
            </a:r>
            <a:endParaRPr lang="en-GB" altLang="zh-CN" sz="1600" dirty="0">
              <a:latin typeface="+mj-lt"/>
            </a:endParaRPr>
          </a:p>
        </p:txBody>
      </p:sp>
      <p:sp>
        <p:nvSpPr>
          <p:cNvPr id="7"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SON_5G</a:t>
            </a:r>
            <a:endParaRPr lang="sv-SE" sz="3200" kern="0" dirty="0"/>
          </a:p>
        </p:txBody>
      </p:sp>
      <p:sp>
        <p:nvSpPr>
          <p:cNvPr id="8" name="文本框 7"/>
          <p:cNvSpPr txBox="1"/>
          <p:nvPr/>
        </p:nvSpPr>
        <p:spPr>
          <a:xfrm>
            <a:off x="364575" y="2766886"/>
            <a:ext cx="11599616" cy="292388"/>
          </a:xfrm>
          <a:prstGeom prst="rect">
            <a:avLst/>
          </a:prstGeom>
          <a:solidFill>
            <a:srgbClr val="C1E442"/>
          </a:solidFill>
        </p:spPr>
        <p:txBody>
          <a:bodyPr wrap="square" rtlCol="0">
            <a:spAutoFit/>
          </a:bodyPr>
          <a:lstStyle/>
          <a:p>
            <a:pPr algn="ctr"/>
            <a:r>
              <a:rPr lang="en-US" altLang="zh-CN" b="1" dirty="0" smtClean="0"/>
              <a:t>Working Progress</a:t>
            </a:r>
            <a:endParaRPr lang="zh-CN" altLang="en-US" b="1" dirty="0"/>
          </a:p>
        </p:txBody>
      </p:sp>
      <p:graphicFrame>
        <p:nvGraphicFramePr>
          <p:cNvPr id="5" name="Content Placeholder 3"/>
          <p:cNvGraphicFramePr>
            <a:graphicFrameLocks/>
          </p:cNvGraphicFramePr>
          <p:nvPr>
            <p:extLst>
              <p:ext uri="{D42A27DB-BD31-4B8C-83A1-F6EECF244321}">
                <p14:modId xmlns:p14="http://schemas.microsoft.com/office/powerpoint/2010/main" val="2328119803"/>
              </p:ext>
            </p:extLst>
          </p:nvPr>
        </p:nvGraphicFramePr>
        <p:xfrm>
          <a:off x="364575" y="1294844"/>
          <a:ext cx="11625478" cy="518160"/>
        </p:xfrm>
        <a:graphic>
          <a:graphicData uri="http://schemas.openxmlformats.org/drawingml/2006/table">
            <a:tbl>
              <a:tblPr firstRow="1" bandRow="1">
                <a:tableStyleId>{5C22544A-7EE6-4342-B048-85BDC9FD1C3A}</a:tableStyleId>
              </a:tblPr>
              <a:tblGrid>
                <a:gridCol w="801660">
                  <a:extLst>
                    <a:ext uri="{9D8B030D-6E8A-4147-A177-3AD203B41FA5}">
                      <a16:colId xmlns:a16="http://schemas.microsoft.com/office/drawing/2014/main" xmlns="" val="23408469"/>
                    </a:ext>
                  </a:extLst>
                </a:gridCol>
                <a:gridCol w="1955906">
                  <a:extLst>
                    <a:ext uri="{9D8B030D-6E8A-4147-A177-3AD203B41FA5}">
                      <a16:colId xmlns:a16="http://schemas.microsoft.com/office/drawing/2014/main" xmlns="" val="1386727148"/>
                    </a:ext>
                  </a:extLst>
                </a:gridCol>
                <a:gridCol w="1634851">
                  <a:extLst>
                    <a:ext uri="{9D8B030D-6E8A-4147-A177-3AD203B41FA5}">
                      <a16:colId xmlns:a16="http://schemas.microsoft.com/office/drawing/2014/main" xmlns="" val="4240727412"/>
                    </a:ext>
                  </a:extLst>
                </a:gridCol>
                <a:gridCol w="1207360"/>
                <a:gridCol w="1133752"/>
                <a:gridCol w="1723833">
                  <a:extLst>
                    <a:ext uri="{9D8B030D-6E8A-4147-A177-3AD203B41FA5}">
                      <a16:colId xmlns:a16="http://schemas.microsoft.com/office/drawing/2014/main" xmlns="" val="1675550634"/>
                    </a:ext>
                  </a:extLst>
                </a:gridCol>
                <a:gridCol w="1066876"/>
                <a:gridCol w="1050620">
                  <a:extLst>
                    <a:ext uri="{9D8B030D-6E8A-4147-A177-3AD203B41FA5}">
                      <a16:colId xmlns:a16="http://schemas.microsoft.com/office/drawing/2014/main" xmlns="" val="20004"/>
                    </a:ext>
                  </a:extLst>
                </a:gridCol>
                <a:gridCol w="1050620">
                  <a:extLst>
                    <a:ext uri="{9D8B030D-6E8A-4147-A177-3AD203B41FA5}">
                      <a16:colId xmlns:a16="http://schemas.microsoft.com/office/drawing/2014/main" xmlns="" val="20005"/>
                    </a:ext>
                  </a:extLst>
                </a:gridCol>
              </a:tblGrid>
              <a:tr h="278202">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smtClean="0"/>
                        <a:t>TS/TR</a:t>
                      </a:r>
                      <a:endParaRPr lang="sv-SE" sz="14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dirty="0" err="1" smtClean="0"/>
                        <a:t>Tdoc</a:t>
                      </a:r>
                      <a:r>
                        <a:rPr lang="en-US" altLang="zh-CN" sz="1400" dirty="0" smtClean="0"/>
                        <a:t> reference</a:t>
                      </a:r>
                      <a:endParaRPr lang="sv-SE" sz="1400" dirty="0"/>
                    </a:p>
                  </a:txBody>
                  <a:tcPr anchor="ctr">
                    <a:solidFill>
                      <a:srgbClr val="C1E442"/>
                    </a:solidFill>
                  </a:tcPr>
                </a:tc>
                <a:tc>
                  <a:txBody>
                    <a:bodyPr/>
                    <a:lstStyle/>
                    <a:p>
                      <a:pPr algn="ctr"/>
                      <a:r>
                        <a:rPr lang="sv-SE" sz="1400" dirty="0"/>
                        <a:t>Target date</a:t>
                      </a:r>
                    </a:p>
                  </a:txBody>
                  <a:tcPr anchor="ctr">
                    <a:solidFill>
                      <a:srgbClr val="C1E442"/>
                    </a:solidFill>
                  </a:tcPr>
                </a:tc>
                <a:tc>
                  <a:txBody>
                    <a:bodyPr/>
                    <a:lstStyle/>
                    <a:p>
                      <a:pPr algn="ctr"/>
                      <a:r>
                        <a:rPr lang="sv-SE" sz="1400" dirty="0" smtClean="0"/>
                        <a:t>Rapporteur</a:t>
                      </a:r>
                      <a:endParaRPr lang="sv-SE" sz="1400" dirty="0"/>
                    </a:p>
                  </a:txBody>
                  <a:tcPr anchor="ctr">
                    <a:solidFill>
                      <a:srgbClr val="C1E442"/>
                    </a:solidFill>
                  </a:tcPr>
                </a:tc>
                <a:tc>
                  <a:txBody>
                    <a:bodyPr/>
                    <a:lstStyle/>
                    <a:p>
                      <a:pPr algn="ctr"/>
                      <a:r>
                        <a:rPr lang="sv-SE" sz="1400" dirty="0"/>
                        <a:t>Related</a:t>
                      </a:r>
                      <a:r>
                        <a:rPr lang="sv-SE" sz="1400" baseline="0" dirty="0"/>
                        <a:t> groups</a:t>
                      </a:r>
                      <a:endParaRPr lang="sv-SE" sz="1400" dirty="0"/>
                    </a:p>
                  </a:txBody>
                  <a:tcPr anchor="ctr">
                    <a:solidFill>
                      <a:srgbClr val="C1E442"/>
                    </a:solidFill>
                  </a:tcPr>
                </a:tc>
                <a:tc>
                  <a:txBody>
                    <a:bodyPr/>
                    <a:lstStyle/>
                    <a:p>
                      <a:pPr algn="ctr"/>
                      <a:r>
                        <a:rPr lang="sv-SE" sz="1400" dirty="0"/>
                        <a:t>Related </a:t>
                      </a:r>
                      <a:r>
                        <a:rPr lang="en-US" altLang="zh-CN" sz="1400" dirty="0"/>
                        <a:t>topic</a:t>
                      </a:r>
                      <a:endParaRPr lang="sv-SE" sz="1400" dirty="0"/>
                    </a:p>
                  </a:txBody>
                  <a:tcPr anchor="ctr">
                    <a:solidFill>
                      <a:srgbClr val="C1E442"/>
                    </a:solidFill>
                  </a:tcPr>
                </a:tc>
                <a:extLst>
                  <a:ext uri="{0D108BD9-81ED-4DB2-BD59-A6C34878D82A}">
                    <a16:rowId xmlns:a16="http://schemas.microsoft.com/office/drawing/2014/main" xmlns="" val="2515750895"/>
                  </a:ext>
                </a:extLst>
              </a:tr>
            </a:tbl>
          </a:graphicData>
        </a:graphic>
      </p:graphicFrame>
      <p:graphicFrame>
        <p:nvGraphicFramePr>
          <p:cNvPr id="9" name="Content Placeholder 3"/>
          <p:cNvGraphicFramePr>
            <a:graphicFrameLocks/>
          </p:cNvGraphicFramePr>
          <p:nvPr>
            <p:extLst>
              <p:ext uri="{D42A27DB-BD31-4B8C-83A1-F6EECF244321}">
                <p14:modId xmlns:p14="http://schemas.microsoft.com/office/powerpoint/2010/main" val="2836965024"/>
              </p:ext>
            </p:extLst>
          </p:nvPr>
        </p:nvGraphicFramePr>
        <p:xfrm>
          <a:off x="364576" y="1826809"/>
          <a:ext cx="11599615" cy="339511"/>
        </p:xfrm>
        <a:graphic>
          <a:graphicData uri="http://schemas.openxmlformats.org/drawingml/2006/table">
            <a:tbl>
              <a:tblPr firstRow="1" bandRow="1">
                <a:tableStyleId>{5C22544A-7EE6-4342-B048-85BDC9FD1C3A}</a:tableStyleId>
              </a:tblPr>
              <a:tblGrid>
                <a:gridCol w="794728">
                  <a:extLst>
                    <a:ext uri="{9D8B030D-6E8A-4147-A177-3AD203B41FA5}">
                      <a16:colId xmlns:a16="http://schemas.microsoft.com/office/drawing/2014/main" xmlns="" val="23408469"/>
                    </a:ext>
                  </a:extLst>
                </a:gridCol>
                <a:gridCol w="1971074">
                  <a:extLst>
                    <a:ext uri="{9D8B030D-6E8A-4147-A177-3AD203B41FA5}">
                      <a16:colId xmlns:a16="http://schemas.microsoft.com/office/drawing/2014/main" xmlns="" val="1386727148"/>
                    </a:ext>
                  </a:extLst>
                </a:gridCol>
                <a:gridCol w="1620298">
                  <a:extLst>
                    <a:ext uri="{9D8B030D-6E8A-4147-A177-3AD203B41FA5}">
                      <a16:colId xmlns:a16="http://schemas.microsoft.com/office/drawing/2014/main" xmlns="" val="4240727412"/>
                    </a:ext>
                  </a:extLst>
                </a:gridCol>
                <a:gridCol w="1239918"/>
                <a:gridCol w="1123949"/>
                <a:gridCol w="1708891">
                  <a:extLst>
                    <a:ext uri="{9D8B030D-6E8A-4147-A177-3AD203B41FA5}">
                      <a16:colId xmlns:a16="http://schemas.microsoft.com/office/drawing/2014/main" xmlns="" val="1675550634"/>
                    </a:ext>
                  </a:extLst>
                </a:gridCol>
                <a:gridCol w="1045780"/>
                <a:gridCol w="1053442">
                  <a:extLst>
                    <a:ext uri="{9D8B030D-6E8A-4147-A177-3AD203B41FA5}">
                      <a16:colId xmlns:a16="http://schemas.microsoft.com/office/drawing/2014/main" xmlns="" val="20004"/>
                    </a:ext>
                  </a:extLst>
                </a:gridCol>
                <a:gridCol w="1041535">
                  <a:extLst>
                    <a:ext uri="{9D8B030D-6E8A-4147-A177-3AD203B41FA5}">
                      <a16:colId xmlns:a16="http://schemas.microsoft.com/office/drawing/2014/main" xmlns="" val="20005"/>
                    </a:ext>
                  </a:extLst>
                </a:gridCol>
              </a:tblGrid>
              <a:tr h="339511">
                <a:tc>
                  <a:txBody>
                    <a:bodyPr/>
                    <a:lstStyle/>
                    <a:p>
                      <a:pPr algn="ctr">
                        <a:spcAft>
                          <a:spcPts val="900"/>
                        </a:spcAft>
                      </a:pPr>
                      <a:r>
                        <a:rPr lang="sv-SE" sz="1100" kern="1200" dirty="0" smtClean="0">
                          <a:solidFill>
                            <a:schemeClr val="dk1"/>
                          </a:solidFill>
                          <a:effectLst/>
                          <a:latin typeface="Arial" panose="020B0604020202020204" pitchFamily="34" charset="0"/>
                          <a:ea typeface="+mn-ea"/>
                          <a:cs typeface="+mn-cs"/>
                        </a:rPr>
                        <a:t>SON_5G</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100" b="0" kern="1200" dirty="0" smtClean="0">
                          <a:solidFill>
                            <a:schemeClr val="tx1"/>
                          </a:solidFill>
                          <a:effectLst/>
                          <a:latin typeface="Arial" panose="020B0604020202020204" pitchFamily="34" charset="0"/>
                          <a:ea typeface="+mn-ea"/>
                          <a:cs typeface="Arial" panose="020B0604020202020204" pitchFamily="34" charset="0"/>
                        </a:rPr>
                        <a:t>Self-Organizing </a:t>
                      </a:r>
                      <a:r>
                        <a:rPr lang="en-US" sz="1100" b="0" kern="1200" dirty="0">
                          <a:solidFill>
                            <a:schemeClr val="tx1"/>
                          </a:solidFill>
                          <a:effectLst/>
                          <a:latin typeface="Arial" panose="020B0604020202020204" pitchFamily="34" charset="0"/>
                          <a:ea typeface="+mn-ea"/>
                          <a:cs typeface="Arial" panose="020B0604020202020204" pitchFamily="34" charset="0"/>
                        </a:rPr>
                        <a:t>Networks (SON) for 5G networks</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Arial" panose="020B0604020202020204" pitchFamily="34" charset="0"/>
                          <a:ea typeface="+mn-ea"/>
                          <a:cs typeface="+mn-cs"/>
                        </a:rPr>
                        <a:t>15%-&gt;30%-&gt;40%</a:t>
                      </a:r>
                      <a:r>
                        <a:rPr lang="en-US" altLang="zh-CN" sz="1100" b="0" kern="1200" dirty="0" smtClean="0">
                          <a:solidFill>
                            <a:schemeClr val="dk1"/>
                          </a:solidFill>
                          <a:effectLst/>
                          <a:highlight>
                            <a:srgbClr val="FFFF00"/>
                          </a:highlight>
                          <a:latin typeface="Arial" panose="020B0604020202020204" pitchFamily="34" charset="0"/>
                          <a:ea typeface="+mn-ea"/>
                          <a:cs typeface="+mn-cs"/>
                        </a:rPr>
                        <a:t>(E.R.)</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smtClean="0">
                          <a:solidFill>
                            <a:schemeClr val="dk1"/>
                          </a:solidFill>
                          <a:effectLst/>
                          <a:latin typeface="Arial" panose="020B0604020202020204" pitchFamily="34" charset="0"/>
                          <a:ea typeface="+mn-ea"/>
                          <a:cs typeface="+mn-cs"/>
                        </a:rPr>
                        <a:t>TS 28.313/28.544</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hlinkClick r:id="rId2"/>
                        </a:rPr>
                        <a:t>SP-190785</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Arial" panose="020B0604020202020204" pitchFamily="34" charset="0"/>
                          <a:ea typeface="+mn-ea"/>
                          <a:cs typeface="Arial" panose="020B0604020202020204" pitchFamily="34" charset="0"/>
                        </a:rPr>
                        <a:t>SA#87 (3/2020)</a:t>
                      </a:r>
                      <a:r>
                        <a:rPr lang="en-GB" altLang="zh-CN" sz="1100" kern="1200" dirty="0" smtClean="0">
                          <a:solidFill>
                            <a:schemeClr val="dk1"/>
                          </a:solidFill>
                          <a:effectLst/>
                          <a:latin typeface="Arial" panose="020B0604020202020204" pitchFamily="34" charset="0"/>
                          <a:ea typeface="+mn-ea"/>
                          <a:cs typeface="+mn-cs"/>
                        </a:rPr>
                        <a:t> </a:t>
                      </a:r>
                      <a:endParaRPr lang="sv-SE" altLang="zh-CN" sz="1100" kern="1200" dirty="0" smtClean="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Intel</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100" kern="1200" dirty="0">
                          <a:solidFill>
                            <a:schemeClr val="dk1"/>
                          </a:solidFill>
                          <a:effectLst/>
                          <a:latin typeface="Arial" panose="020B0604020202020204" pitchFamily="34" charset="0"/>
                          <a:ea typeface="+mn-ea"/>
                          <a:cs typeface="+mn-cs"/>
                        </a:rPr>
                        <a:t>RAN3, RAN2, SA2</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Arial" panose="020B0604020202020204" pitchFamily="34" charset="0"/>
                          <a:ea typeface="+mn-ea"/>
                          <a:cs typeface="+mn-cs"/>
                        </a:rPr>
                        <a:t>Tbd</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r>
            </a:tbl>
          </a:graphicData>
        </a:graphic>
      </p:graphicFrame>
    </p:spTree>
    <p:extLst>
      <p:ext uri="{BB962C8B-B14F-4D97-AF65-F5344CB8AC3E}">
        <p14:creationId xmlns:p14="http://schemas.microsoft.com/office/powerpoint/2010/main" val="20384179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131637</TotalTime>
  <Words>2657</Words>
  <Application>Microsoft Office PowerPoint</Application>
  <PresentationFormat>宽屏</PresentationFormat>
  <Paragraphs>687</Paragraphs>
  <Slides>21</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SimSun</vt:lpstr>
      <vt:lpstr>SimSun</vt:lpstr>
      <vt:lpstr>微软雅黑</vt:lpstr>
      <vt:lpstr>Arial</vt:lpstr>
      <vt:lpstr>Calibri</vt:lpstr>
      <vt:lpstr>Times New Roman</vt:lpstr>
      <vt:lpstr>Wingdings</vt:lpstr>
      <vt:lpstr>Office Theme</vt:lpstr>
      <vt:lpstr>    SA5 OAM&amp;P SWG Exec Report SA5#129e, 24 Febuary – 4 March,2020 e-meeting </vt:lpstr>
      <vt:lpstr>Incoming LSs</vt:lpstr>
      <vt:lpstr>Outgoing LSs</vt:lpstr>
      <vt:lpstr>PowerPoint 演示文稿</vt:lpstr>
      <vt:lpstr>PowerPoint 演示文稿</vt:lpstr>
      <vt:lpstr>Overview of SA5 OAM ongoing WIs/SIs progress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TRs / TSs to be sent to SA#87</vt:lpstr>
      <vt:lpstr>Exception to be sent to SA#87</vt:lpstr>
      <vt:lpstr>TRs / TSs to be sent to Edithelp  (to be confirmed)</vt:lpstr>
      <vt:lpstr>New action items from this meeting</vt:lpstr>
      <vt:lpstr>Thank you!</vt:lpstr>
      <vt:lpstr>Endorsed SA5 OAM timeplan which sync with the SA plan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Huawei</cp:lastModifiedBy>
  <cp:revision>3215</cp:revision>
  <dcterms:created xsi:type="dcterms:W3CDTF">2008-08-30T09:32:10Z</dcterms:created>
  <dcterms:modified xsi:type="dcterms:W3CDTF">2020-03-19T01:54:55Z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(3)Fp7dTuZHqbl1zsFM9FmYu6XHNjCYrEhnnMinmc5iNVszMHqYhflzCGMc6g0lZZv1CK2mZhI1
dkOH/O3Fy/c7Nbq7SmXqUtuyKARdbecVdyRatIwJuX1C6X76kpNwJP6rhNVmSPibabXC7E8T
Qbf13OnyKQ4fTPg+rr+QD1RLUSJ7vxohqXGmqL8FK0SWxn1XqdMl/DBntXT3o+0p2u4znhHw
lv7wQBOQt+xy30YvYu</vt:lpwstr>
  </property>
  <property fmtid="{D5CDD505-2E9C-101B-9397-08002B2CF9AE}" pid="3" name="_2015_ms_pID_7253431">
    <vt:lpwstr>q3+/MrhZ0W5MsYZE+z98lljhDy8SmDnUXmoHLV8vyDJVJCpsFwnp7W
LTKp33M9N8skQMUWBd2YHdyy+kcxWbD/FcbIz3FvbotV9+IN+iiEbEYtfTKs+3o3FJIWux66
ek8pxOTV6r9q/bbpXlRYF2bJu6p3BRcfok7LiGIpsN4hpPXTxv/f0pn5IF+39N9O63Yyfhe9
KaIoBE4c+lIPpW2r9zhrggiA9kE6eHvORNDL</vt:lpwstr>
  </property>
  <property fmtid="{D5CDD505-2E9C-101B-9397-08002B2CF9AE}" pid="4" name="_2015_ms_pID_7253432">
    <vt:lpwstr>gw==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1574945787</vt:lpwstr>
  </property>
</Properties>
</file>